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2.xml" ContentType="application/vnd.openxmlformats-officedocument.theme+xml"/>
  <Override PartName="/ppt/notesSlides/notesSlide11.xml" ContentType="application/vnd.openxmlformats-officedocument.presentationml.notesSlide+xml"/>
  <Override PartName="/ppt/slides/slide2.xml" ContentType="application/vnd.openxmlformats-officedocument.presentationml.slide+xml"/>
  <Override PartName="/ppt/diagrams/colors1.xml" ContentType="application/vnd.openxmlformats-officedocument.drawingml.diagramColors+xml"/>
  <Override PartName="/docProps/app.xml" ContentType="application/vnd.openxmlformats-officedocument.extended-properties+xml"/>
  <Override PartName="/ppt/notesSlides/notesSlide9.xml" ContentType="application/vnd.openxmlformats-officedocument.presentationml.notesSlide+xml"/>
  <Override PartName="/ppt/diagrams/layout1.xml" ContentType="application/vnd.openxmlformats-officedocument.drawingml.diagramLayout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21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diagrams/data1.xml" ContentType="application/vnd.openxmlformats-officedocument.drawingml.diagramData+xml"/>
  <Override PartName="/ppt/notesSlides/notesSlide7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Slides/notesSlide17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diagrams/colors3.xml" ContentType="application/vnd.openxmlformats-officedocument.drawingml.diagramColors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13.xml" ContentType="application/vnd.openxmlformats-officedocument.presentationml.notesSlide+xml"/>
  <Override PartName="/ppt/diagrams/data3.xml" ContentType="application/vnd.openxmlformats-officedocument.drawingml.diagramData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quickStyle1.xml" ContentType="application/vnd.openxmlformats-officedocument.drawingml.diagramStyl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notesSlides/notesSlide18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tiff" ContentType="image/tiff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Override PartName="/ppt/notesSlides/notesSlide10.xml" ContentType="application/vnd.openxmlformats-officedocument.presentationml.notesSlide+xml"/>
  <Default Extension="rels" ContentType="application/vnd.openxmlformats-package.relationships+xml"/>
  <Override PartName="/ppt/slides/slide9.xml" ContentType="application/vnd.openxmlformats-officedocument.presentationml.slide+xml"/>
  <Override PartName="/ppt/diagrams/layout3.xml" ContentType="application/vnd.openxmlformats-officedocument.drawingml.diagramLayout+xml"/>
  <Override PartName="/ppt/diagrams/colors2.xml" ContentType="application/vnd.openxmlformats-officedocument.drawingml.diagramColors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diagrams/data2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598" autoAdjust="0"/>
    <p:restoredTop sz="94561" autoAdjust="0"/>
  </p:normalViewPr>
  <p:slideViewPr>
    <p:cSldViewPr snapToObjects="1">
      <p:cViewPr varScale="1">
        <p:scale>
          <a:sx n="95" d="100"/>
          <a:sy n="95" d="100"/>
        </p:scale>
        <p:origin x="-72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theme" Target="theme/theme1.xml"/><Relationship Id="rId14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28" Type="http://schemas.openxmlformats.org/officeDocument/2006/relationships/tableStyles" Target="tableStyles.xml"/><Relationship Id="rId26" Type="http://schemas.openxmlformats.org/officeDocument/2006/relationships/viewProps" Target="viewProps.xml"/><Relationship Id="rId11" Type="http://schemas.openxmlformats.org/officeDocument/2006/relationships/slide" Target="slides/slide10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3" Type="http://schemas.openxmlformats.org/officeDocument/2006/relationships/image" Target="../media/image2.tiff"/><Relationship Id="rId1" Type="http://schemas.openxmlformats.org/officeDocument/2006/relationships/image" Target="../media/image4.tif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DC6A74-C86E-B842-BA98-A140494294BC}" type="doc">
      <dgm:prSet loTypeId="urn:microsoft.com/office/officeart/2005/8/layout/radial4" loCatId="relationship" qsTypeId="urn:microsoft.com/office/officeart/2005/8/quickstyle/simple4" qsCatId="simple" csTypeId="urn:microsoft.com/office/officeart/2005/8/colors/accent6_5" csCatId="accent6" phldr="1"/>
      <dgm:spPr/>
      <dgm:t>
        <a:bodyPr/>
        <a:lstStyle/>
        <a:p>
          <a:endParaRPr lang="en-US"/>
        </a:p>
      </dgm:t>
    </dgm:pt>
    <dgm:pt modelId="{74C32698-CBDE-8F48-847C-22BC6357913A}">
      <dgm:prSet phldrT="[Text]" custT="1"/>
      <dgm:spPr/>
      <dgm:t>
        <a:bodyPr/>
        <a:lstStyle/>
        <a:p>
          <a:r>
            <a:rPr lang="en-US" sz="3200" b="1" dirty="0" smtClean="0">
              <a:effectLst/>
            </a:rPr>
            <a:t>RISCHIO</a:t>
          </a:r>
        </a:p>
        <a:p>
          <a:r>
            <a:rPr lang="en-US" sz="1600" dirty="0" smtClean="0">
              <a:effectLst/>
            </a:rPr>
            <a:t>Di </a:t>
          </a:r>
          <a:r>
            <a:rPr lang="en-US" sz="1600" dirty="0" err="1" smtClean="0">
              <a:effectLst/>
            </a:rPr>
            <a:t>origine</a:t>
          </a:r>
          <a:r>
            <a:rPr lang="en-US" sz="1600" dirty="0" smtClean="0">
              <a:effectLst/>
            </a:rPr>
            <a:t> </a:t>
          </a:r>
          <a:r>
            <a:rPr lang="en-US" sz="1600" dirty="0" err="1" smtClean="0">
              <a:effectLst/>
            </a:rPr>
            <a:t>antropica</a:t>
          </a:r>
          <a:r>
            <a:rPr lang="en-US" sz="1600" dirty="0" smtClean="0">
              <a:effectLst/>
            </a:rPr>
            <a:t> </a:t>
          </a:r>
          <a:r>
            <a:rPr lang="en-US" sz="1600" dirty="0" err="1" smtClean="0">
              <a:effectLst/>
            </a:rPr>
            <a:t>o</a:t>
          </a:r>
          <a:r>
            <a:rPr lang="en-US" sz="1600" dirty="0" smtClean="0">
              <a:effectLst/>
            </a:rPr>
            <a:t> </a:t>
          </a:r>
          <a:r>
            <a:rPr lang="en-US" sz="1600" dirty="0" err="1" smtClean="0">
              <a:effectLst/>
            </a:rPr>
            <a:t>naturale</a:t>
          </a:r>
          <a:r>
            <a:rPr lang="en-US" sz="1600" dirty="0" smtClean="0">
              <a:effectLst/>
            </a:rPr>
            <a:t>, </a:t>
          </a:r>
          <a:r>
            <a:rPr lang="en-US" sz="1600" dirty="0" err="1" smtClean="0">
              <a:effectLst/>
            </a:rPr>
            <a:t>è</a:t>
          </a:r>
          <a:r>
            <a:rPr lang="en-US" sz="1600" dirty="0" smtClean="0">
              <a:effectLst/>
            </a:rPr>
            <a:t> </a:t>
          </a:r>
          <a:r>
            <a:rPr lang="en-US" sz="1600" dirty="0" err="1" smtClean="0">
              <a:effectLst/>
            </a:rPr>
            <a:t>dato</a:t>
          </a:r>
          <a:r>
            <a:rPr lang="en-US" sz="1600" dirty="0" smtClean="0">
              <a:effectLst/>
            </a:rPr>
            <a:t> </a:t>
          </a:r>
          <a:r>
            <a:rPr lang="en-US" sz="1600" dirty="0" err="1" smtClean="0">
              <a:effectLst/>
            </a:rPr>
            <a:t>dal</a:t>
          </a:r>
          <a:r>
            <a:rPr lang="en-US" sz="1600" dirty="0" smtClean="0">
              <a:effectLst/>
            </a:rPr>
            <a:t> </a:t>
          </a:r>
          <a:r>
            <a:rPr lang="en-US" sz="1600" dirty="0" err="1" smtClean="0">
              <a:effectLst/>
            </a:rPr>
            <a:t>prodotto</a:t>
          </a:r>
          <a:r>
            <a:rPr lang="en-US" sz="1600" dirty="0" smtClean="0">
              <a:effectLst/>
            </a:rPr>
            <a:t> </a:t>
          </a:r>
          <a:r>
            <a:rPr lang="en-US" sz="1600" dirty="0" err="1" smtClean="0">
              <a:effectLst/>
            </a:rPr>
            <a:t>dei</a:t>
          </a:r>
          <a:r>
            <a:rPr lang="en-US" sz="1600" dirty="0" smtClean="0">
              <a:effectLst/>
            </a:rPr>
            <a:t> </a:t>
          </a:r>
          <a:r>
            <a:rPr lang="en-US" sz="1600" dirty="0" err="1" smtClean="0">
              <a:effectLst/>
            </a:rPr>
            <a:t>tre</a:t>
          </a:r>
          <a:r>
            <a:rPr lang="en-US" sz="1600" dirty="0" smtClean="0">
              <a:effectLst/>
            </a:rPr>
            <a:t> </a:t>
          </a:r>
          <a:r>
            <a:rPr lang="en-US" sz="1600" dirty="0" err="1" smtClean="0">
              <a:effectLst/>
            </a:rPr>
            <a:t>fattori</a:t>
          </a:r>
          <a:endParaRPr lang="en-US" sz="1600" dirty="0">
            <a:effectLst/>
          </a:endParaRPr>
        </a:p>
      </dgm:t>
    </dgm:pt>
    <dgm:pt modelId="{5E87B9FD-D856-FC47-9A59-2264256882B9}" type="parTrans" cxnId="{3899EE65-B3AE-DC45-8C68-343A3A3E4D20}">
      <dgm:prSet/>
      <dgm:spPr/>
      <dgm:t>
        <a:bodyPr/>
        <a:lstStyle/>
        <a:p>
          <a:endParaRPr lang="en-US"/>
        </a:p>
      </dgm:t>
    </dgm:pt>
    <dgm:pt modelId="{D7FB9382-5BC6-1C4A-B1AD-5E7A07195FF9}" type="sibTrans" cxnId="{3899EE65-B3AE-DC45-8C68-343A3A3E4D20}">
      <dgm:prSet/>
      <dgm:spPr/>
      <dgm:t>
        <a:bodyPr/>
        <a:lstStyle/>
        <a:p>
          <a:endParaRPr lang="en-US"/>
        </a:p>
      </dgm:t>
    </dgm:pt>
    <dgm:pt modelId="{CD0C8CD2-CD26-5D41-AFAB-F7455C08DE45}">
      <dgm:prSet phldrT="[Text]"/>
      <dgm:spPr/>
      <dgm:t>
        <a:bodyPr/>
        <a:lstStyle/>
        <a:p>
          <a:r>
            <a:rPr lang="en-US" b="1" dirty="0" smtClean="0"/>
            <a:t>PERICOLOSITA’:</a:t>
          </a:r>
        </a:p>
        <a:p>
          <a:r>
            <a:rPr lang="en-US" dirty="0" err="1" smtClean="0"/>
            <a:t>Probabilità</a:t>
          </a:r>
          <a:r>
            <a:rPr lang="en-US" dirty="0" smtClean="0"/>
            <a:t> </a:t>
          </a:r>
          <a:r>
            <a:rPr lang="en-US" dirty="0" err="1" smtClean="0"/>
            <a:t>che</a:t>
          </a:r>
          <a:r>
            <a:rPr lang="en-US" dirty="0" smtClean="0"/>
            <a:t> un </a:t>
          </a:r>
          <a:r>
            <a:rPr lang="en-US" dirty="0" err="1" smtClean="0"/>
            <a:t>fenomeno</a:t>
          </a:r>
          <a:r>
            <a:rPr lang="en-US" dirty="0" smtClean="0"/>
            <a:t> </a:t>
          </a:r>
          <a:r>
            <a:rPr lang="en-US" dirty="0" err="1" smtClean="0"/>
            <a:t>accada</a:t>
          </a:r>
          <a:r>
            <a:rPr lang="en-US" dirty="0" smtClean="0"/>
            <a:t> in un </a:t>
          </a:r>
          <a:r>
            <a:rPr lang="en-US" dirty="0" err="1" smtClean="0"/>
            <a:t>certo</a:t>
          </a:r>
          <a:r>
            <a:rPr lang="en-US" dirty="0" smtClean="0"/>
            <a:t> </a:t>
          </a:r>
          <a:r>
            <a:rPr lang="en-US" dirty="0" err="1" smtClean="0"/>
            <a:t>spazio</a:t>
          </a:r>
          <a:r>
            <a:rPr lang="en-US" dirty="0" smtClean="0"/>
            <a:t> con un </a:t>
          </a:r>
          <a:r>
            <a:rPr lang="en-US" dirty="0" err="1" smtClean="0"/>
            <a:t>certo</a:t>
          </a:r>
          <a:r>
            <a:rPr lang="en-US" dirty="0" smtClean="0"/>
            <a:t> tempo </a:t>
          </a:r>
          <a:r>
            <a:rPr lang="en-US" dirty="0" err="1" smtClean="0"/>
            <a:t>di</a:t>
          </a:r>
          <a:r>
            <a:rPr lang="en-US" dirty="0" smtClean="0"/>
            <a:t> </a:t>
          </a:r>
          <a:r>
            <a:rPr lang="en-US" dirty="0" err="1" smtClean="0"/>
            <a:t>ritorno</a:t>
          </a:r>
          <a:endParaRPr lang="en-US" dirty="0"/>
        </a:p>
      </dgm:t>
    </dgm:pt>
    <dgm:pt modelId="{AAB4DCB4-866D-B149-8341-B924B6851DB1}" type="parTrans" cxnId="{AFCF6482-A70D-AB4C-B18F-D56DCB1AB7B9}">
      <dgm:prSet/>
      <dgm:spPr/>
      <dgm:t>
        <a:bodyPr/>
        <a:lstStyle/>
        <a:p>
          <a:endParaRPr lang="en-US"/>
        </a:p>
      </dgm:t>
    </dgm:pt>
    <dgm:pt modelId="{F7D01E6D-C72C-9749-9868-49C622427610}" type="sibTrans" cxnId="{AFCF6482-A70D-AB4C-B18F-D56DCB1AB7B9}">
      <dgm:prSet/>
      <dgm:spPr/>
      <dgm:t>
        <a:bodyPr/>
        <a:lstStyle/>
        <a:p>
          <a:endParaRPr lang="en-US"/>
        </a:p>
      </dgm:t>
    </dgm:pt>
    <dgm:pt modelId="{AF9B4067-C3D1-5E47-80CF-133DA1EAD590}">
      <dgm:prSet phldrT="[Text]"/>
      <dgm:spPr/>
      <dgm:t>
        <a:bodyPr/>
        <a:lstStyle/>
        <a:p>
          <a:r>
            <a:rPr lang="en-US" b="1" dirty="0" smtClean="0"/>
            <a:t>VULNERABILITA</a:t>
          </a:r>
          <a:r>
            <a:rPr lang="en-US" dirty="0" smtClean="0"/>
            <a:t>’:</a:t>
          </a:r>
        </a:p>
        <a:p>
          <a:r>
            <a:rPr lang="en-US" dirty="0" err="1" smtClean="0"/>
            <a:t>Attitudine</a:t>
          </a:r>
          <a:r>
            <a:rPr lang="en-US" dirty="0" smtClean="0"/>
            <a:t> </a:t>
          </a:r>
          <a:r>
            <a:rPr lang="en-US" dirty="0" err="1" smtClean="0"/>
            <a:t>di</a:t>
          </a:r>
          <a:r>
            <a:rPr lang="en-US" dirty="0" smtClean="0"/>
            <a:t> un </a:t>
          </a:r>
          <a:r>
            <a:rPr lang="en-US" dirty="0" err="1" smtClean="0"/>
            <a:t>determinato</a:t>
          </a:r>
          <a:r>
            <a:rPr lang="en-US" dirty="0" smtClean="0"/>
            <a:t> </a:t>
          </a:r>
          <a:r>
            <a:rPr lang="en-US" dirty="0" err="1" smtClean="0"/>
            <a:t>elemento</a:t>
          </a:r>
          <a:r>
            <a:rPr lang="en-US" dirty="0" smtClean="0"/>
            <a:t> a </a:t>
          </a:r>
          <a:r>
            <a:rPr lang="en-US" dirty="0" err="1" smtClean="0"/>
            <a:t>sopportare</a:t>
          </a:r>
          <a:r>
            <a:rPr lang="en-US" dirty="0" smtClean="0"/>
            <a:t> </a:t>
          </a:r>
          <a:r>
            <a:rPr lang="en-US" dirty="0" err="1" smtClean="0"/>
            <a:t>gli</a:t>
          </a:r>
          <a:r>
            <a:rPr lang="en-US" dirty="0" smtClean="0"/>
            <a:t> </a:t>
          </a:r>
          <a:r>
            <a:rPr lang="en-US" dirty="0" err="1" smtClean="0"/>
            <a:t>effetti</a:t>
          </a:r>
          <a:r>
            <a:rPr lang="en-US" dirty="0" smtClean="0"/>
            <a:t> </a:t>
          </a:r>
          <a:r>
            <a:rPr lang="en-US" dirty="0" err="1" smtClean="0"/>
            <a:t>legati</a:t>
          </a:r>
          <a:r>
            <a:rPr lang="en-US" dirty="0" smtClean="0"/>
            <a:t> al </a:t>
          </a:r>
          <a:r>
            <a:rPr lang="en-US" dirty="0" err="1" smtClean="0"/>
            <a:t>fenomeno</a:t>
          </a:r>
          <a:r>
            <a:rPr lang="en-US" dirty="0" smtClean="0"/>
            <a:t> </a:t>
          </a:r>
          <a:r>
            <a:rPr lang="en-US" dirty="0" err="1" smtClean="0"/>
            <a:t>pericoloso</a:t>
          </a:r>
          <a:endParaRPr lang="en-US" dirty="0"/>
        </a:p>
      </dgm:t>
    </dgm:pt>
    <dgm:pt modelId="{BA8F0CD2-B089-2B40-9CEC-9389628D6441}" type="parTrans" cxnId="{7D239C36-4B26-D342-AF2E-F530D6D1B44C}">
      <dgm:prSet/>
      <dgm:spPr/>
      <dgm:t>
        <a:bodyPr/>
        <a:lstStyle/>
        <a:p>
          <a:endParaRPr lang="en-US"/>
        </a:p>
      </dgm:t>
    </dgm:pt>
    <dgm:pt modelId="{BD794473-6C57-CB41-904C-7071320BB957}" type="sibTrans" cxnId="{7D239C36-4B26-D342-AF2E-F530D6D1B44C}">
      <dgm:prSet/>
      <dgm:spPr/>
      <dgm:t>
        <a:bodyPr/>
        <a:lstStyle/>
        <a:p>
          <a:endParaRPr lang="en-US"/>
        </a:p>
      </dgm:t>
    </dgm:pt>
    <dgm:pt modelId="{5CC47AEC-CB33-E64E-9526-C2B1ECCE2E45}">
      <dgm:prSet phldrT="[Text]"/>
      <dgm:spPr>
        <a:gradFill rotWithShape="0">
          <a:gsLst>
            <a:gs pos="0">
              <a:schemeClr val="accent6">
                <a:hueOff val="0"/>
                <a:satOff val="0"/>
                <a:lumOff val="0"/>
                <a:tint val="100000"/>
                <a:shade val="100000"/>
                <a:satMod val="130000"/>
                <a:alpha val="9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40000"/>
                <a:tint val="50000"/>
                <a:shade val="100000"/>
                <a:satMod val="350000"/>
              </a:schemeClr>
            </a:gs>
          </a:gsLst>
        </a:gradFill>
      </dgm:spPr>
      <dgm:t>
        <a:bodyPr/>
        <a:lstStyle/>
        <a:p>
          <a:r>
            <a:rPr lang="en-US" b="1" dirty="0" smtClean="0">
              <a:solidFill>
                <a:schemeClr val="lt1"/>
              </a:solidFill>
            </a:rPr>
            <a:t>VALORE ESPOSTO:</a:t>
          </a:r>
        </a:p>
        <a:p>
          <a:r>
            <a:rPr lang="en-US" dirty="0" err="1" smtClean="0">
              <a:solidFill>
                <a:schemeClr val="lt1"/>
              </a:solidFill>
            </a:rPr>
            <a:t>Valore</a:t>
          </a:r>
          <a:r>
            <a:rPr lang="en-US" dirty="0" smtClean="0">
              <a:solidFill>
                <a:schemeClr val="lt1"/>
              </a:solidFill>
            </a:rPr>
            <a:t> </a:t>
          </a:r>
          <a:r>
            <a:rPr lang="en-US" dirty="0" err="1" smtClean="0">
              <a:solidFill>
                <a:schemeClr val="lt1"/>
              </a:solidFill>
            </a:rPr>
            <a:t>che</a:t>
          </a:r>
          <a:r>
            <a:rPr lang="en-US" dirty="0" smtClean="0">
              <a:solidFill>
                <a:schemeClr val="lt1"/>
              </a:solidFill>
            </a:rPr>
            <a:t> </a:t>
          </a:r>
          <a:r>
            <a:rPr lang="en-US" dirty="0" err="1" smtClean="0">
              <a:solidFill>
                <a:schemeClr val="lt1"/>
              </a:solidFill>
            </a:rPr>
            <a:t>l’elemento</a:t>
          </a:r>
          <a:r>
            <a:rPr lang="en-US" dirty="0" smtClean="0">
              <a:solidFill>
                <a:schemeClr val="lt1"/>
              </a:solidFill>
            </a:rPr>
            <a:t> </a:t>
          </a:r>
          <a:r>
            <a:rPr lang="en-US" dirty="0" err="1" smtClean="0">
              <a:solidFill>
                <a:schemeClr val="lt1"/>
              </a:solidFill>
            </a:rPr>
            <a:t>esposto</a:t>
          </a:r>
          <a:r>
            <a:rPr lang="en-US" dirty="0" smtClean="0">
              <a:solidFill>
                <a:schemeClr val="lt1"/>
              </a:solidFill>
            </a:rPr>
            <a:t> al </a:t>
          </a:r>
          <a:r>
            <a:rPr lang="en-US" dirty="0" err="1" smtClean="0">
              <a:solidFill>
                <a:schemeClr val="lt1"/>
              </a:solidFill>
            </a:rPr>
            <a:t>pericolo</a:t>
          </a:r>
          <a:r>
            <a:rPr lang="en-US" dirty="0" smtClean="0">
              <a:solidFill>
                <a:schemeClr val="lt1"/>
              </a:solidFill>
            </a:rPr>
            <a:t> assume in termini </a:t>
          </a:r>
          <a:r>
            <a:rPr lang="en-US" dirty="0" err="1" smtClean="0">
              <a:solidFill>
                <a:schemeClr val="lt1"/>
              </a:solidFill>
            </a:rPr>
            <a:t>di</a:t>
          </a:r>
          <a:r>
            <a:rPr lang="en-US" dirty="0" smtClean="0">
              <a:solidFill>
                <a:schemeClr val="lt1"/>
              </a:solidFill>
            </a:rPr>
            <a:t> </a:t>
          </a:r>
          <a:r>
            <a:rPr lang="en-US" dirty="0" err="1" smtClean="0">
              <a:solidFill>
                <a:schemeClr val="lt1"/>
              </a:solidFill>
            </a:rPr>
            <a:t>vite</a:t>
          </a:r>
          <a:r>
            <a:rPr lang="en-US" dirty="0" smtClean="0">
              <a:solidFill>
                <a:schemeClr val="lt1"/>
              </a:solidFill>
            </a:rPr>
            <a:t> </a:t>
          </a:r>
          <a:r>
            <a:rPr lang="en-US" dirty="0" err="1" smtClean="0">
              <a:solidFill>
                <a:schemeClr val="lt1"/>
              </a:solidFill>
            </a:rPr>
            <a:t>umane</a:t>
          </a:r>
          <a:r>
            <a:rPr lang="en-US" dirty="0" smtClean="0">
              <a:solidFill>
                <a:schemeClr val="lt1"/>
              </a:solidFill>
            </a:rPr>
            <a:t>, </a:t>
          </a:r>
          <a:r>
            <a:rPr lang="en-US" dirty="0" err="1" smtClean="0">
              <a:solidFill>
                <a:schemeClr val="lt1"/>
              </a:solidFill>
            </a:rPr>
            <a:t>economici</a:t>
          </a:r>
          <a:r>
            <a:rPr lang="en-US" dirty="0" smtClean="0">
              <a:solidFill>
                <a:schemeClr val="lt1"/>
              </a:solidFill>
            </a:rPr>
            <a:t>, </a:t>
          </a:r>
          <a:r>
            <a:rPr lang="en-US" dirty="0" err="1" smtClean="0">
              <a:solidFill>
                <a:schemeClr val="lt1"/>
              </a:solidFill>
            </a:rPr>
            <a:t>artistici</a:t>
          </a:r>
          <a:r>
            <a:rPr lang="en-US" dirty="0" smtClean="0">
              <a:solidFill>
                <a:schemeClr val="lt1"/>
              </a:solidFill>
            </a:rPr>
            <a:t>, </a:t>
          </a:r>
          <a:r>
            <a:rPr lang="en-US" dirty="0" err="1" smtClean="0">
              <a:solidFill>
                <a:schemeClr val="lt1"/>
              </a:solidFill>
            </a:rPr>
            <a:t>culturali</a:t>
          </a:r>
          <a:r>
            <a:rPr lang="en-US" dirty="0" smtClean="0">
              <a:solidFill>
                <a:schemeClr val="lt1"/>
              </a:solidFill>
            </a:rPr>
            <a:t> …</a:t>
          </a:r>
          <a:endParaRPr lang="en-US" dirty="0">
            <a:solidFill>
              <a:schemeClr val="lt1"/>
            </a:solidFill>
          </a:endParaRPr>
        </a:p>
      </dgm:t>
    </dgm:pt>
    <dgm:pt modelId="{49DEB3B8-26F2-1D46-BA76-C4129F92783C}" type="parTrans" cxnId="{CC0C2146-9E56-7848-A9D9-3E42369FCD6E}">
      <dgm:prSet/>
      <dgm:spPr/>
      <dgm:t>
        <a:bodyPr/>
        <a:lstStyle/>
        <a:p>
          <a:endParaRPr lang="en-US"/>
        </a:p>
      </dgm:t>
    </dgm:pt>
    <dgm:pt modelId="{968D9108-87A2-9542-A9B5-A8E29C723AB1}" type="sibTrans" cxnId="{CC0C2146-9E56-7848-A9D9-3E42369FCD6E}">
      <dgm:prSet/>
      <dgm:spPr/>
      <dgm:t>
        <a:bodyPr/>
        <a:lstStyle/>
        <a:p>
          <a:endParaRPr lang="en-US"/>
        </a:p>
      </dgm:t>
    </dgm:pt>
    <dgm:pt modelId="{16032559-50DD-ED4F-A56F-5D41BA790FF8}" type="pres">
      <dgm:prSet presAssocID="{BEDC6A74-C86E-B842-BA98-A140494294B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A37845C-5379-EC44-932B-83DD688280A7}" type="pres">
      <dgm:prSet presAssocID="{74C32698-CBDE-8F48-847C-22BC6357913A}" presName="centerShape" presStyleLbl="node0" presStyleIdx="0" presStyleCnt="1"/>
      <dgm:spPr/>
      <dgm:t>
        <a:bodyPr/>
        <a:lstStyle/>
        <a:p>
          <a:endParaRPr lang="en-US"/>
        </a:p>
      </dgm:t>
    </dgm:pt>
    <dgm:pt modelId="{8FE92AA6-00DE-2B4F-8A14-C457B8278EEA}" type="pres">
      <dgm:prSet presAssocID="{AAB4DCB4-866D-B149-8341-B924B6851DB1}" presName="parTrans" presStyleLbl="bgSibTrans2D1" presStyleIdx="0" presStyleCnt="3"/>
      <dgm:spPr/>
      <dgm:t>
        <a:bodyPr/>
        <a:lstStyle/>
        <a:p>
          <a:endParaRPr lang="en-US"/>
        </a:p>
      </dgm:t>
    </dgm:pt>
    <dgm:pt modelId="{E3DF3141-32FA-D647-8730-D8F3F5CD543D}" type="pres">
      <dgm:prSet presAssocID="{CD0C8CD2-CD26-5D41-AFAB-F7455C08DE4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8BDF14-F6CB-244F-99F2-774E674940DD}" type="pres">
      <dgm:prSet presAssocID="{BA8F0CD2-B089-2B40-9CEC-9389628D6441}" presName="parTrans" presStyleLbl="bgSibTrans2D1" presStyleIdx="1" presStyleCnt="3"/>
      <dgm:spPr/>
      <dgm:t>
        <a:bodyPr/>
        <a:lstStyle/>
        <a:p>
          <a:endParaRPr lang="en-US"/>
        </a:p>
      </dgm:t>
    </dgm:pt>
    <dgm:pt modelId="{CE864AA6-A734-AC44-A111-FCFD0A9EFFFB}" type="pres">
      <dgm:prSet presAssocID="{AF9B4067-C3D1-5E47-80CF-133DA1EAD59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2D4F94-A2C6-4C4B-B347-D9BC4FB3B76D}" type="pres">
      <dgm:prSet presAssocID="{49DEB3B8-26F2-1D46-BA76-C4129F92783C}" presName="parTrans" presStyleLbl="bgSibTrans2D1" presStyleIdx="2" presStyleCnt="3"/>
      <dgm:spPr/>
      <dgm:t>
        <a:bodyPr/>
        <a:lstStyle/>
        <a:p>
          <a:endParaRPr lang="en-US"/>
        </a:p>
      </dgm:t>
    </dgm:pt>
    <dgm:pt modelId="{783BA4A7-578F-CD4A-8219-59302BEA5458}" type="pres">
      <dgm:prSet presAssocID="{5CC47AEC-CB33-E64E-9526-C2B1ECCE2E4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899EE65-B3AE-DC45-8C68-343A3A3E4D20}" srcId="{BEDC6A74-C86E-B842-BA98-A140494294BC}" destId="{74C32698-CBDE-8F48-847C-22BC6357913A}" srcOrd="0" destOrd="0" parTransId="{5E87B9FD-D856-FC47-9A59-2264256882B9}" sibTransId="{D7FB9382-5BC6-1C4A-B1AD-5E7A07195FF9}"/>
    <dgm:cxn modelId="{220FB976-5FE1-5644-A8E0-BC839D2CFB4D}" type="presOf" srcId="{74C32698-CBDE-8F48-847C-22BC6357913A}" destId="{9A37845C-5379-EC44-932B-83DD688280A7}" srcOrd="0" destOrd="0" presId="urn:microsoft.com/office/officeart/2005/8/layout/radial4"/>
    <dgm:cxn modelId="{7D239C36-4B26-D342-AF2E-F530D6D1B44C}" srcId="{74C32698-CBDE-8F48-847C-22BC6357913A}" destId="{AF9B4067-C3D1-5E47-80CF-133DA1EAD590}" srcOrd="1" destOrd="0" parTransId="{BA8F0CD2-B089-2B40-9CEC-9389628D6441}" sibTransId="{BD794473-6C57-CB41-904C-7071320BB957}"/>
    <dgm:cxn modelId="{AFCF6482-A70D-AB4C-B18F-D56DCB1AB7B9}" srcId="{74C32698-CBDE-8F48-847C-22BC6357913A}" destId="{CD0C8CD2-CD26-5D41-AFAB-F7455C08DE45}" srcOrd="0" destOrd="0" parTransId="{AAB4DCB4-866D-B149-8341-B924B6851DB1}" sibTransId="{F7D01E6D-C72C-9749-9868-49C622427610}"/>
    <dgm:cxn modelId="{56ADE94C-CC3F-8248-9161-93C34FBCA987}" type="presOf" srcId="{49DEB3B8-26F2-1D46-BA76-C4129F92783C}" destId="{CD2D4F94-A2C6-4C4B-B347-D9BC4FB3B76D}" srcOrd="0" destOrd="0" presId="urn:microsoft.com/office/officeart/2005/8/layout/radial4"/>
    <dgm:cxn modelId="{D2AFBB5B-F8B6-8E4D-8D98-A9B0A5F77EBE}" type="presOf" srcId="{CD0C8CD2-CD26-5D41-AFAB-F7455C08DE45}" destId="{E3DF3141-32FA-D647-8730-D8F3F5CD543D}" srcOrd="0" destOrd="0" presId="urn:microsoft.com/office/officeart/2005/8/layout/radial4"/>
    <dgm:cxn modelId="{AD1CB0AC-4CDA-9344-B67F-581938AD2A60}" type="presOf" srcId="{AF9B4067-C3D1-5E47-80CF-133DA1EAD590}" destId="{CE864AA6-A734-AC44-A111-FCFD0A9EFFFB}" srcOrd="0" destOrd="0" presId="urn:microsoft.com/office/officeart/2005/8/layout/radial4"/>
    <dgm:cxn modelId="{CC0C2146-9E56-7848-A9D9-3E42369FCD6E}" srcId="{74C32698-CBDE-8F48-847C-22BC6357913A}" destId="{5CC47AEC-CB33-E64E-9526-C2B1ECCE2E45}" srcOrd="2" destOrd="0" parTransId="{49DEB3B8-26F2-1D46-BA76-C4129F92783C}" sibTransId="{968D9108-87A2-9542-A9B5-A8E29C723AB1}"/>
    <dgm:cxn modelId="{A248869C-BC78-FE49-94C7-D441782982EC}" type="presOf" srcId="{5CC47AEC-CB33-E64E-9526-C2B1ECCE2E45}" destId="{783BA4A7-578F-CD4A-8219-59302BEA5458}" srcOrd="0" destOrd="0" presId="urn:microsoft.com/office/officeart/2005/8/layout/radial4"/>
    <dgm:cxn modelId="{AF3CA281-FDEC-C34B-A941-85CC993906DE}" type="presOf" srcId="{BEDC6A74-C86E-B842-BA98-A140494294BC}" destId="{16032559-50DD-ED4F-A56F-5D41BA790FF8}" srcOrd="0" destOrd="0" presId="urn:microsoft.com/office/officeart/2005/8/layout/radial4"/>
    <dgm:cxn modelId="{91038756-686B-264A-9535-0E83F328BA94}" type="presOf" srcId="{AAB4DCB4-866D-B149-8341-B924B6851DB1}" destId="{8FE92AA6-00DE-2B4F-8A14-C457B8278EEA}" srcOrd="0" destOrd="0" presId="urn:microsoft.com/office/officeart/2005/8/layout/radial4"/>
    <dgm:cxn modelId="{A5245CD2-91BA-8545-B8CE-AA4F687E6373}" type="presOf" srcId="{BA8F0CD2-B089-2B40-9CEC-9389628D6441}" destId="{3E8BDF14-F6CB-244F-99F2-774E674940DD}" srcOrd="0" destOrd="0" presId="urn:microsoft.com/office/officeart/2005/8/layout/radial4"/>
    <dgm:cxn modelId="{3B402C1E-D814-C943-8BBF-5DB9D2242A2D}" type="presParOf" srcId="{16032559-50DD-ED4F-A56F-5D41BA790FF8}" destId="{9A37845C-5379-EC44-932B-83DD688280A7}" srcOrd="0" destOrd="0" presId="urn:microsoft.com/office/officeart/2005/8/layout/radial4"/>
    <dgm:cxn modelId="{22A9EA79-60F5-884F-9D64-5387186CFB66}" type="presParOf" srcId="{16032559-50DD-ED4F-A56F-5D41BA790FF8}" destId="{8FE92AA6-00DE-2B4F-8A14-C457B8278EEA}" srcOrd="1" destOrd="0" presId="urn:microsoft.com/office/officeart/2005/8/layout/radial4"/>
    <dgm:cxn modelId="{23E6306E-757B-6A49-B6CF-C930E24AC332}" type="presParOf" srcId="{16032559-50DD-ED4F-A56F-5D41BA790FF8}" destId="{E3DF3141-32FA-D647-8730-D8F3F5CD543D}" srcOrd="2" destOrd="0" presId="urn:microsoft.com/office/officeart/2005/8/layout/radial4"/>
    <dgm:cxn modelId="{9DDEF476-9BC2-9140-964F-7444B8958716}" type="presParOf" srcId="{16032559-50DD-ED4F-A56F-5D41BA790FF8}" destId="{3E8BDF14-F6CB-244F-99F2-774E674940DD}" srcOrd="3" destOrd="0" presId="urn:microsoft.com/office/officeart/2005/8/layout/radial4"/>
    <dgm:cxn modelId="{F494A964-7759-1941-A2DD-35E4F2A2DF3F}" type="presParOf" srcId="{16032559-50DD-ED4F-A56F-5D41BA790FF8}" destId="{CE864AA6-A734-AC44-A111-FCFD0A9EFFFB}" srcOrd="4" destOrd="0" presId="urn:microsoft.com/office/officeart/2005/8/layout/radial4"/>
    <dgm:cxn modelId="{2F85A9D9-7536-D04D-BC39-32B31B448DC8}" type="presParOf" srcId="{16032559-50DD-ED4F-A56F-5D41BA790FF8}" destId="{CD2D4F94-A2C6-4C4B-B347-D9BC4FB3B76D}" srcOrd="5" destOrd="0" presId="urn:microsoft.com/office/officeart/2005/8/layout/radial4"/>
    <dgm:cxn modelId="{39B4EC48-D6CC-4F41-BB4D-21C6631B9BB6}" type="presParOf" srcId="{16032559-50DD-ED4F-A56F-5D41BA790FF8}" destId="{783BA4A7-578F-CD4A-8219-59302BEA5458}" srcOrd="6" destOrd="0" presId="urn:microsoft.com/office/officeart/2005/8/layout/radial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DC6A74-C86E-B842-BA98-A140494294BC}" type="doc">
      <dgm:prSet loTypeId="urn:microsoft.com/office/officeart/2005/8/layout/vList4" loCatId="list" qsTypeId="urn:microsoft.com/office/officeart/2005/8/quickstyle/simple4" qsCatId="simple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4E23A550-D6A8-034F-8BE8-30EAC8FCD990}">
      <dgm:prSet/>
      <dgm:spPr/>
      <dgm:t>
        <a:bodyPr/>
        <a:lstStyle/>
        <a:p>
          <a:r>
            <a:rPr lang="en-US" b="1" dirty="0" smtClean="0"/>
            <a:t>CEDIMENTI</a:t>
          </a:r>
          <a:r>
            <a:rPr lang="en-US" dirty="0" smtClean="0"/>
            <a:t>: </a:t>
          </a:r>
          <a:r>
            <a:rPr lang="en-US" dirty="0" err="1" smtClean="0"/>
            <a:t>abbassamenti</a:t>
          </a:r>
          <a:r>
            <a:rPr lang="en-US" dirty="0" smtClean="0"/>
            <a:t> </a:t>
          </a:r>
          <a:r>
            <a:rPr lang="en-US" dirty="0" err="1" smtClean="0"/>
            <a:t>verticali</a:t>
          </a:r>
          <a:r>
            <a:rPr lang="en-US" dirty="0" smtClean="0"/>
            <a:t> del piano </a:t>
          </a:r>
          <a:r>
            <a:rPr lang="en-US" dirty="0" err="1" smtClean="0"/>
            <a:t>di</a:t>
          </a:r>
          <a:r>
            <a:rPr lang="en-US" dirty="0" smtClean="0"/>
            <a:t> </a:t>
          </a:r>
          <a:r>
            <a:rPr lang="en-US" dirty="0" err="1" smtClean="0"/>
            <a:t>posa</a:t>
          </a:r>
          <a:r>
            <a:rPr lang="en-US" dirty="0" smtClean="0"/>
            <a:t> </a:t>
          </a:r>
          <a:r>
            <a:rPr lang="en-US" dirty="0" err="1" smtClean="0"/>
            <a:t>della</a:t>
          </a:r>
          <a:r>
            <a:rPr lang="en-US" dirty="0" smtClean="0"/>
            <a:t> </a:t>
          </a:r>
          <a:r>
            <a:rPr lang="en-US" dirty="0" err="1" smtClean="0"/>
            <a:t>fondazione</a:t>
          </a:r>
          <a:r>
            <a:rPr lang="en-US" dirty="0" smtClean="0"/>
            <a:t> a </a:t>
          </a:r>
          <a:r>
            <a:rPr lang="en-US" dirty="0" err="1" smtClean="0"/>
            <a:t>causa</a:t>
          </a:r>
          <a:r>
            <a:rPr lang="en-US" dirty="0" smtClean="0"/>
            <a:t> </a:t>
          </a:r>
          <a:r>
            <a:rPr lang="en-US" dirty="0" err="1" smtClean="0"/>
            <a:t>delle</a:t>
          </a:r>
          <a:r>
            <a:rPr lang="en-US" dirty="0" smtClean="0"/>
            <a:t> </a:t>
          </a:r>
          <a:r>
            <a:rPr lang="en-US" dirty="0" err="1" smtClean="0"/>
            <a:t>deformazioni</a:t>
          </a:r>
          <a:r>
            <a:rPr lang="en-US" dirty="0" smtClean="0"/>
            <a:t> del </a:t>
          </a:r>
          <a:r>
            <a:rPr lang="en-US" dirty="0" err="1" smtClean="0"/>
            <a:t>terreno</a:t>
          </a:r>
          <a:r>
            <a:rPr lang="en-US" dirty="0" smtClean="0"/>
            <a:t> </a:t>
          </a:r>
          <a:endParaRPr lang="en-US" dirty="0"/>
        </a:p>
      </dgm:t>
    </dgm:pt>
    <dgm:pt modelId="{69FC7909-C2A5-964A-A7A3-DB633EA74A8F}" type="parTrans" cxnId="{2E8F64C8-5B8B-0B4E-9416-A62216FDB50D}">
      <dgm:prSet/>
      <dgm:spPr/>
      <dgm:t>
        <a:bodyPr/>
        <a:lstStyle/>
        <a:p>
          <a:endParaRPr lang="en-US"/>
        </a:p>
      </dgm:t>
    </dgm:pt>
    <dgm:pt modelId="{D24A711D-BAE6-FC4A-99F6-FE386BEE1C91}" type="sibTrans" cxnId="{2E8F64C8-5B8B-0B4E-9416-A62216FDB50D}">
      <dgm:prSet/>
      <dgm:spPr/>
      <dgm:t>
        <a:bodyPr/>
        <a:lstStyle/>
        <a:p>
          <a:endParaRPr lang="en-US"/>
        </a:p>
      </dgm:t>
    </dgm:pt>
    <dgm:pt modelId="{1B1D3905-1AC7-D74F-8C72-D6FB3068D9FE}">
      <dgm:prSet/>
      <dgm:spPr/>
      <dgm:t>
        <a:bodyPr/>
        <a:lstStyle/>
        <a:p>
          <a:r>
            <a:rPr lang="en-US" b="1" dirty="0" smtClean="0"/>
            <a:t>CAVITA’ SOTTERRANEE</a:t>
          </a:r>
          <a:r>
            <a:rPr lang="en-US" dirty="0" smtClean="0"/>
            <a:t>: cave, </a:t>
          </a:r>
          <a:r>
            <a:rPr lang="en-US" dirty="0" err="1" smtClean="0"/>
            <a:t>catacombe</a:t>
          </a:r>
          <a:r>
            <a:rPr lang="en-US" dirty="0" smtClean="0"/>
            <a:t>, </a:t>
          </a:r>
          <a:r>
            <a:rPr lang="en-US" dirty="0" err="1" smtClean="0"/>
            <a:t>cunicoli</a:t>
          </a:r>
          <a:r>
            <a:rPr lang="en-US" dirty="0" smtClean="0"/>
            <a:t> </a:t>
          </a:r>
          <a:r>
            <a:rPr lang="en-US" dirty="0" err="1" smtClean="0"/>
            <a:t>idraulici</a:t>
          </a:r>
          <a:r>
            <a:rPr lang="en-US" dirty="0" smtClean="0"/>
            <a:t>, </a:t>
          </a:r>
          <a:r>
            <a:rPr lang="en-US" dirty="0" err="1" smtClean="0"/>
            <a:t>acquedotti</a:t>
          </a:r>
          <a:r>
            <a:rPr lang="en-US" dirty="0" smtClean="0"/>
            <a:t>, </a:t>
          </a:r>
          <a:r>
            <a:rPr lang="en-US" dirty="0" err="1" smtClean="0"/>
            <a:t>fognature</a:t>
          </a:r>
          <a:r>
            <a:rPr lang="en-US" dirty="0" smtClean="0"/>
            <a:t> </a:t>
          </a:r>
          <a:r>
            <a:rPr lang="en-US" dirty="0" err="1" smtClean="0"/>
            <a:t>che</a:t>
          </a:r>
          <a:r>
            <a:rPr lang="en-US" dirty="0" smtClean="0"/>
            <a:t> </a:t>
          </a:r>
          <a:r>
            <a:rPr lang="en-US" dirty="0" err="1" smtClean="0"/>
            <a:t>generano</a:t>
          </a:r>
          <a:r>
            <a:rPr lang="en-US" dirty="0" smtClean="0"/>
            <a:t> </a:t>
          </a:r>
          <a:r>
            <a:rPr lang="en-US" dirty="0" err="1" smtClean="0"/>
            <a:t>pericolo</a:t>
          </a:r>
          <a:r>
            <a:rPr lang="en-US" dirty="0" smtClean="0"/>
            <a:t> in </a:t>
          </a:r>
          <a:r>
            <a:rPr lang="en-US" dirty="0" err="1" smtClean="0"/>
            <a:t>superficie</a:t>
          </a:r>
          <a:endParaRPr lang="en-US" dirty="0"/>
        </a:p>
      </dgm:t>
    </dgm:pt>
    <dgm:pt modelId="{57E8ACA3-40A1-514D-A582-986C0A9082BD}" type="parTrans" cxnId="{A259B88A-59AD-CC44-8A1D-B6C46E6328CF}">
      <dgm:prSet/>
      <dgm:spPr/>
      <dgm:t>
        <a:bodyPr/>
        <a:lstStyle/>
        <a:p>
          <a:endParaRPr lang="en-US"/>
        </a:p>
      </dgm:t>
    </dgm:pt>
    <dgm:pt modelId="{F1A548CC-DCF3-FA40-B342-FBB8E51803DE}" type="sibTrans" cxnId="{A259B88A-59AD-CC44-8A1D-B6C46E6328CF}">
      <dgm:prSet/>
      <dgm:spPr/>
      <dgm:t>
        <a:bodyPr/>
        <a:lstStyle/>
        <a:p>
          <a:endParaRPr lang="en-US"/>
        </a:p>
      </dgm:t>
    </dgm:pt>
    <dgm:pt modelId="{57458246-A06E-754F-95BF-5E4FB5812484}">
      <dgm:prSet/>
      <dgm:spPr/>
      <dgm:t>
        <a:bodyPr/>
        <a:lstStyle/>
        <a:p>
          <a:r>
            <a:rPr lang="en-US" b="1" dirty="0" smtClean="0"/>
            <a:t>FRANE</a:t>
          </a:r>
          <a:r>
            <a:rPr lang="en-US" dirty="0" smtClean="0"/>
            <a:t>: </a:t>
          </a:r>
          <a:r>
            <a:rPr lang="en-US" dirty="0" err="1" smtClean="0"/>
            <a:t>movimento</a:t>
          </a:r>
          <a:r>
            <a:rPr lang="en-US" dirty="0" smtClean="0"/>
            <a:t> </a:t>
          </a:r>
          <a:r>
            <a:rPr lang="en-US" dirty="0" err="1" smtClean="0"/>
            <a:t>di</a:t>
          </a:r>
          <a:r>
            <a:rPr lang="en-US" dirty="0" smtClean="0"/>
            <a:t> masse </a:t>
          </a:r>
          <a:r>
            <a:rPr lang="en-US" dirty="0" err="1" smtClean="0"/>
            <a:t>di</a:t>
          </a:r>
          <a:r>
            <a:rPr lang="en-US" dirty="0" smtClean="0"/>
            <a:t> </a:t>
          </a:r>
          <a:r>
            <a:rPr lang="en-US" dirty="0" err="1" smtClean="0"/>
            <a:t>terreno</a:t>
          </a:r>
          <a:r>
            <a:rPr lang="en-US" dirty="0" smtClean="0"/>
            <a:t> </a:t>
          </a:r>
          <a:r>
            <a:rPr lang="en-US" dirty="0" err="1" smtClean="0"/>
            <a:t>o</a:t>
          </a:r>
          <a:r>
            <a:rPr lang="en-US" dirty="0" smtClean="0"/>
            <a:t> </a:t>
          </a:r>
          <a:r>
            <a:rPr lang="en-US" dirty="0" err="1" smtClean="0"/>
            <a:t>di</a:t>
          </a:r>
          <a:r>
            <a:rPr lang="en-US" dirty="0" smtClean="0"/>
            <a:t> </a:t>
          </a:r>
          <a:r>
            <a:rPr lang="en-US" dirty="0" err="1" smtClean="0"/>
            <a:t>roccia</a:t>
          </a:r>
          <a:r>
            <a:rPr lang="en-US" dirty="0" smtClean="0"/>
            <a:t> </a:t>
          </a:r>
          <a:r>
            <a:rPr lang="en-US" dirty="0" err="1" smtClean="0"/>
            <a:t>costituenti</a:t>
          </a:r>
          <a:r>
            <a:rPr lang="en-US" dirty="0" smtClean="0"/>
            <a:t> un </a:t>
          </a:r>
          <a:r>
            <a:rPr lang="en-US" dirty="0" err="1" smtClean="0"/>
            <a:t>pendio</a:t>
          </a:r>
          <a:r>
            <a:rPr lang="en-US" dirty="0" smtClean="0"/>
            <a:t> con </a:t>
          </a:r>
          <a:r>
            <a:rPr lang="en-US" dirty="0" err="1" smtClean="0"/>
            <a:t>vari</a:t>
          </a:r>
          <a:r>
            <a:rPr lang="en-US" dirty="0" smtClean="0"/>
            <a:t> </a:t>
          </a:r>
          <a:r>
            <a:rPr lang="en-US" dirty="0" err="1" smtClean="0"/>
            <a:t>meccanismi</a:t>
          </a:r>
          <a:r>
            <a:rPr lang="en-US" dirty="0" smtClean="0"/>
            <a:t> </a:t>
          </a:r>
          <a:r>
            <a:rPr lang="en-US" dirty="0" err="1" smtClean="0"/>
            <a:t>realizzaibili</a:t>
          </a:r>
          <a:r>
            <a:rPr lang="en-US" dirty="0" smtClean="0"/>
            <a:t> </a:t>
          </a:r>
          <a:endParaRPr lang="en-US" dirty="0"/>
        </a:p>
      </dgm:t>
    </dgm:pt>
    <dgm:pt modelId="{C514A0FD-D43B-BD49-B471-6CF5F6E67FF0}" type="parTrans" cxnId="{DAC73548-371E-A948-9084-A31762F73869}">
      <dgm:prSet/>
      <dgm:spPr/>
      <dgm:t>
        <a:bodyPr/>
        <a:lstStyle/>
        <a:p>
          <a:endParaRPr lang="en-US"/>
        </a:p>
      </dgm:t>
    </dgm:pt>
    <dgm:pt modelId="{65AFD98E-4BB1-A940-AF84-4BD71BA3762C}" type="sibTrans" cxnId="{DAC73548-371E-A948-9084-A31762F73869}">
      <dgm:prSet/>
      <dgm:spPr/>
      <dgm:t>
        <a:bodyPr/>
        <a:lstStyle/>
        <a:p>
          <a:endParaRPr lang="en-US"/>
        </a:p>
      </dgm:t>
    </dgm:pt>
    <dgm:pt modelId="{22F32C71-7D62-1A4B-B3F6-44359520C9C0}" type="pres">
      <dgm:prSet presAssocID="{BEDC6A74-C86E-B842-BA98-A140494294B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F5DD483-03B3-C84C-8677-2470DBA04022}" type="pres">
      <dgm:prSet presAssocID="{4E23A550-D6A8-034F-8BE8-30EAC8FCD990}" presName="comp" presStyleCnt="0"/>
      <dgm:spPr/>
    </dgm:pt>
    <dgm:pt modelId="{D87C2CDC-308C-9043-82C8-73D5C08B9876}" type="pres">
      <dgm:prSet presAssocID="{4E23A550-D6A8-034F-8BE8-30EAC8FCD990}" presName="box" presStyleLbl="node1" presStyleIdx="0" presStyleCnt="3"/>
      <dgm:spPr/>
      <dgm:t>
        <a:bodyPr/>
        <a:lstStyle/>
        <a:p>
          <a:endParaRPr lang="en-US"/>
        </a:p>
      </dgm:t>
    </dgm:pt>
    <dgm:pt modelId="{ED30E562-82F6-9343-8394-B86B0C89BC7B}" type="pres">
      <dgm:prSet presAssocID="{4E23A550-D6A8-034F-8BE8-30EAC8FCD990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7516E58-BC04-1643-B1DA-E1FD8634D85C}" type="pres">
      <dgm:prSet presAssocID="{4E23A550-D6A8-034F-8BE8-30EAC8FCD990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81E67A-1817-9040-B5AA-BFAA5EE47ED3}" type="pres">
      <dgm:prSet presAssocID="{D24A711D-BAE6-FC4A-99F6-FE386BEE1C91}" presName="spacer" presStyleCnt="0"/>
      <dgm:spPr/>
    </dgm:pt>
    <dgm:pt modelId="{AE7B30DA-C615-6449-8848-583057E68160}" type="pres">
      <dgm:prSet presAssocID="{57458246-A06E-754F-95BF-5E4FB5812484}" presName="comp" presStyleCnt="0"/>
      <dgm:spPr/>
    </dgm:pt>
    <dgm:pt modelId="{216F22BE-D991-6F42-9812-F2B5888E3D18}" type="pres">
      <dgm:prSet presAssocID="{57458246-A06E-754F-95BF-5E4FB5812484}" presName="box" presStyleLbl="node1" presStyleIdx="1" presStyleCnt="3"/>
      <dgm:spPr/>
      <dgm:t>
        <a:bodyPr/>
        <a:lstStyle/>
        <a:p>
          <a:endParaRPr lang="en-US"/>
        </a:p>
      </dgm:t>
    </dgm:pt>
    <dgm:pt modelId="{392817ED-E76C-C946-9FB7-0AC71BE3CD32}" type="pres">
      <dgm:prSet presAssocID="{57458246-A06E-754F-95BF-5E4FB5812484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E75C7138-5B6F-214E-8EBA-4624B242FFAA}" type="pres">
      <dgm:prSet presAssocID="{57458246-A06E-754F-95BF-5E4FB581248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BB3ECE-0693-A040-9B37-BD872BA26895}" type="pres">
      <dgm:prSet presAssocID="{65AFD98E-4BB1-A940-AF84-4BD71BA3762C}" presName="spacer" presStyleCnt="0"/>
      <dgm:spPr/>
    </dgm:pt>
    <dgm:pt modelId="{B099F918-2FD6-FA41-B5D2-D860C342518D}" type="pres">
      <dgm:prSet presAssocID="{1B1D3905-1AC7-D74F-8C72-D6FB3068D9FE}" presName="comp" presStyleCnt="0"/>
      <dgm:spPr/>
    </dgm:pt>
    <dgm:pt modelId="{F39A4E79-A18F-894A-B908-3BDD374DB496}" type="pres">
      <dgm:prSet presAssocID="{1B1D3905-1AC7-D74F-8C72-D6FB3068D9FE}" presName="box" presStyleLbl="node1" presStyleIdx="2" presStyleCnt="3"/>
      <dgm:spPr/>
      <dgm:t>
        <a:bodyPr/>
        <a:lstStyle/>
        <a:p>
          <a:endParaRPr lang="en-US"/>
        </a:p>
      </dgm:t>
    </dgm:pt>
    <dgm:pt modelId="{D78576E1-11F2-2D40-BF81-6911808166B3}" type="pres">
      <dgm:prSet presAssocID="{1B1D3905-1AC7-D74F-8C72-D6FB3068D9FE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BCB136D-C128-A748-B7E0-1B6C1CE0F2E8}" type="pres">
      <dgm:prSet presAssocID="{1B1D3905-1AC7-D74F-8C72-D6FB3068D9FE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259B88A-59AD-CC44-8A1D-B6C46E6328CF}" srcId="{BEDC6A74-C86E-B842-BA98-A140494294BC}" destId="{1B1D3905-1AC7-D74F-8C72-D6FB3068D9FE}" srcOrd="2" destOrd="0" parTransId="{57E8ACA3-40A1-514D-A582-986C0A9082BD}" sibTransId="{F1A548CC-DCF3-FA40-B342-FBB8E51803DE}"/>
    <dgm:cxn modelId="{702B47C5-1A9E-F546-8381-25439A1C5D05}" type="presOf" srcId="{57458246-A06E-754F-95BF-5E4FB5812484}" destId="{E75C7138-5B6F-214E-8EBA-4624B242FFAA}" srcOrd="1" destOrd="0" presId="urn:microsoft.com/office/officeart/2005/8/layout/vList4"/>
    <dgm:cxn modelId="{FB727960-2A7E-2041-870E-44600DDF0F92}" type="presOf" srcId="{57458246-A06E-754F-95BF-5E4FB5812484}" destId="{216F22BE-D991-6F42-9812-F2B5888E3D18}" srcOrd="0" destOrd="0" presId="urn:microsoft.com/office/officeart/2005/8/layout/vList4"/>
    <dgm:cxn modelId="{F60A314C-078A-8D4A-826D-B3C308E7BED3}" type="presOf" srcId="{BEDC6A74-C86E-B842-BA98-A140494294BC}" destId="{22F32C71-7D62-1A4B-B3F6-44359520C9C0}" srcOrd="0" destOrd="0" presId="urn:microsoft.com/office/officeart/2005/8/layout/vList4"/>
    <dgm:cxn modelId="{77CE292B-74C5-7641-B6EC-22C5DDD7815A}" type="presOf" srcId="{4E23A550-D6A8-034F-8BE8-30EAC8FCD990}" destId="{D87C2CDC-308C-9043-82C8-73D5C08B9876}" srcOrd="0" destOrd="0" presId="urn:microsoft.com/office/officeart/2005/8/layout/vList4"/>
    <dgm:cxn modelId="{2E8F64C8-5B8B-0B4E-9416-A62216FDB50D}" srcId="{BEDC6A74-C86E-B842-BA98-A140494294BC}" destId="{4E23A550-D6A8-034F-8BE8-30EAC8FCD990}" srcOrd="0" destOrd="0" parTransId="{69FC7909-C2A5-964A-A7A3-DB633EA74A8F}" sibTransId="{D24A711D-BAE6-FC4A-99F6-FE386BEE1C91}"/>
    <dgm:cxn modelId="{776F7422-D4DB-A246-A77E-DBE372B62D4B}" type="presOf" srcId="{1B1D3905-1AC7-D74F-8C72-D6FB3068D9FE}" destId="{F39A4E79-A18F-894A-B908-3BDD374DB496}" srcOrd="0" destOrd="0" presId="urn:microsoft.com/office/officeart/2005/8/layout/vList4"/>
    <dgm:cxn modelId="{DAC73548-371E-A948-9084-A31762F73869}" srcId="{BEDC6A74-C86E-B842-BA98-A140494294BC}" destId="{57458246-A06E-754F-95BF-5E4FB5812484}" srcOrd="1" destOrd="0" parTransId="{C514A0FD-D43B-BD49-B471-6CF5F6E67FF0}" sibTransId="{65AFD98E-4BB1-A940-AF84-4BD71BA3762C}"/>
    <dgm:cxn modelId="{30FAC6CC-7BEF-E64D-9550-6C5D0882FE12}" type="presOf" srcId="{1B1D3905-1AC7-D74F-8C72-D6FB3068D9FE}" destId="{CBCB136D-C128-A748-B7E0-1B6C1CE0F2E8}" srcOrd="1" destOrd="0" presId="urn:microsoft.com/office/officeart/2005/8/layout/vList4"/>
    <dgm:cxn modelId="{6CC4021B-B825-C04A-BD34-09F376C5C766}" type="presOf" srcId="{4E23A550-D6A8-034F-8BE8-30EAC8FCD990}" destId="{27516E58-BC04-1643-B1DA-E1FD8634D85C}" srcOrd="1" destOrd="0" presId="urn:microsoft.com/office/officeart/2005/8/layout/vList4"/>
    <dgm:cxn modelId="{A92F628F-0941-ED4F-ACBE-9CFF6B553278}" type="presParOf" srcId="{22F32C71-7D62-1A4B-B3F6-44359520C9C0}" destId="{8F5DD483-03B3-C84C-8677-2470DBA04022}" srcOrd="0" destOrd="0" presId="urn:microsoft.com/office/officeart/2005/8/layout/vList4"/>
    <dgm:cxn modelId="{E85789B3-0F6F-5A42-8F3D-2674304C9BF1}" type="presParOf" srcId="{8F5DD483-03B3-C84C-8677-2470DBA04022}" destId="{D87C2CDC-308C-9043-82C8-73D5C08B9876}" srcOrd="0" destOrd="0" presId="urn:microsoft.com/office/officeart/2005/8/layout/vList4"/>
    <dgm:cxn modelId="{98E9169E-A5BF-B946-9AFE-F905F0DFB11D}" type="presParOf" srcId="{8F5DD483-03B3-C84C-8677-2470DBA04022}" destId="{ED30E562-82F6-9343-8394-B86B0C89BC7B}" srcOrd="1" destOrd="0" presId="urn:microsoft.com/office/officeart/2005/8/layout/vList4"/>
    <dgm:cxn modelId="{55240BFA-6A82-C648-9672-3C93F0087C20}" type="presParOf" srcId="{8F5DD483-03B3-C84C-8677-2470DBA04022}" destId="{27516E58-BC04-1643-B1DA-E1FD8634D85C}" srcOrd="2" destOrd="0" presId="urn:microsoft.com/office/officeart/2005/8/layout/vList4"/>
    <dgm:cxn modelId="{2D856C49-09DC-5246-AF8A-8EF777BE8501}" type="presParOf" srcId="{22F32C71-7D62-1A4B-B3F6-44359520C9C0}" destId="{3581E67A-1817-9040-B5AA-BFAA5EE47ED3}" srcOrd="1" destOrd="0" presId="urn:microsoft.com/office/officeart/2005/8/layout/vList4"/>
    <dgm:cxn modelId="{DD909FC7-EEE0-3E41-A329-AE5833CED63B}" type="presParOf" srcId="{22F32C71-7D62-1A4B-B3F6-44359520C9C0}" destId="{AE7B30DA-C615-6449-8848-583057E68160}" srcOrd="2" destOrd="0" presId="urn:microsoft.com/office/officeart/2005/8/layout/vList4"/>
    <dgm:cxn modelId="{FC00391A-0ABF-954E-9FDF-150699AF88D7}" type="presParOf" srcId="{AE7B30DA-C615-6449-8848-583057E68160}" destId="{216F22BE-D991-6F42-9812-F2B5888E3D18}" srcOrd="0" destOrd="0" presId="urn:microsoft.com/office/officeart/2005/8/layout/vList4"/>
    <dgm:cxn modelId="{B9435D30-3470-D447-B07E-B5C3297D9F1E}" type="presParOf" srcId="{AE7B30DA-C615-6449-8848-583057E68160}" destId="{392817ED-E76C-C946-9FB7-0AC71BE3CD32}" srcOrd="1" destOrd="0" presId="urn:microsoft.com/office/officeart/2005/8/layout/vList4"/>
    <dgm:cxn modelId="{3364C13D-E89C-6248-B9E2-FB80C93D8B4D}" type="presParOf" srcId="{AE7B30DA-C615-6449-8848-583057E68160}" destId="{E75C7138-5B6F-214E-8EBA-4624B242FFAA}" srcOrd="2" destOrd="0" presId="urn:microsoft.com/office/officeart/2005/8/layout/vList4"/>
    <dgm:cxn modelId="{20C7AD1C-2FA4-8447-8471-6888886A14E5}" type="presParOf" srcId="{22F32C71-7D62-1A4B-B3F6-44359520C9C0}" destId="{D9BB3ECE-0693-A040-9B37-BD872BA26895}" srcOrd="3" destOrd="0" presId="urn:microsoft.com/office/officeart/2005/8/layout/vList4"/>
    <dgm:cxn modelId="{89615BDE-2A6E-E449-8072-C67072C6AA3F}" type="presParOf" srcId="{22F32C71-7D62-1A4B-B3F6-44359520C9C0}" destId="{B099F918-2FD6-FA41-B5D2-D860C342518D}" srcOrd="4" destOrd="0" presId="urn:microsoft.com/office/officeart/2005/8/layout/vList4"/>
    <dgm:cxn modelId="{5E97FA3D-67EE-A647-A0B2-F9322D20AEC8}" type="presParOf" srcId="{B099F918-2FD6-FA41-B5D2-D860C342518D}" destId="{F39A4E79-A18F-894A-B908-3BDD374DB496}" srcOrd="0" destOrd="0" presId="urn:microsoft.com/office/officeart/2005/8/layout/vList4"/>
    <dgm:cxn modelId="{00FB0659-1530-9245-AA34-0AD1A396DF80}" type="presParOf" srcId="{B099F918-2FD6-FA41-B5D2-D860C342518D}" destId="{D78576E1-11F2-2D40-BF81-6911808166B3}" srcOrd="1" destOrd="0" presId="urn:microsoft.com/office/officeart/2005/8/layout/vList4"/>
    <dgm:cxn modelId="{CDD8B658-3389-FD47-A1E3-3C1F87384CD3}" type="presParOf" srcId="{B099F918-2FD6-FA41-B5D2-D860C342518D}" destId="{CBCB136D-C128-A748-B7E0-1B6C1CE0F2E8}" srcOrd="2" destOrd="0" presId="urn:microsoft.com/office/officeart/2005/8/layout/vList4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EDC6A74-C86E-B842-BA98-A140494294BC}" type="doc">
      <dgm:prSet loTypeId="urn:microsoft.com/office/officeart/2005/8/layout/vList5" loCatId="list" qsTypeId="urn:microsoft.com/office/officeart/2005/8/quickstyle/simple4" qsCatId="simple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4E23A550-D6A8-034F-8BE8-30EAC8FCD990}">
      <dgm:prSet custT="1"/>
      <dgm:spPr/>
      <dgm:t>
        <a:bodyPr/>
        <a:lstStyle/>
        <a:p>
          <a:pPr algn="l"/>
          <a:r>
            <a:rPr lang="en-US" sz="2000" b="1" dirty="0" smtClean="0"/>
            <a:t>CEDIMENTI</a:t>
          </a:r>
          <a:r>
            <a:rPr lang="en-US" sz="2000" dirty="0" smtClean="0"/>
            <a:t>:</a:t>
          </a:r>
        </a:p>
        <a:p>
          <a:r>
            <a:rPr lang="en-US" sz="1600" dirty="0" smtClean="0"/>
            <a:t>-  </a:t>
          </a:r>
          <a:r>
            <a:rPr lang="en-US" sz="1600" dirty="0" err="1" smtClean="0"/>
            <a:t>modifiche</a:t>
          </a:r>
          <a:r>
            <a:rPr lang="en-US" sz="1600" dirty="0" smtClean="0"/>
            <a:t> </a:t>
          </a:r>
          <a:r>
            <a:rPr lang="en-US" sz="1600" dirty="0" err="1" smtClean="0"/>
            <a:t>della</a:t>
          </a:r>
          <a:r>
            <a:rPr lang="en-US" sz="1600" dirty="0" smtClean="0"/>
            <a:t> </a:t>
          </a:r>
          <a:r>
            <a:rPr lang="en-US" sz="1600" dirty="0" err="1" smtClean="0"/>
            <a:t>fondazione</a:t>
          </a:r>
          <a:r>
            <a:rPr lang="en-US" sz="1600" dirty="0" smtClean="0"/>
            <a:t> </a:t>
          </a:r>
        </a:p>
        <a:p>
          <a:r>
            <a:rPr lang="en-US" sz="1600" dirty="0" smtClean="0"/>
            <a:t>-  </a:t>
          </a:r>
          <a:r>
            <a:rPr lang="en-US" sz="1600" dirty="0" err="1" smtClean="0"/>
            <a:t>miglioramento</a:t>
          </a:r>
          <a:r>
            <a:rPr lang="en-US" sz="1600" dirty="0" smtClean="0"/>
            <a:t> </a:t>
          </a:r>
          <a:r>
            <a:rPr lang="en-US" sz="1600" dirty="0" err="1" smtClean="0"/>
            <a:t>delle</a:t>
          </a:r>
          <a:r>
            <a:rPr lang="en-US" sz="1600" dirty="0" smtClean="0"/>
            <a:t> </a:t>
          </a:r>
          <a:r>
            <a:rPr lang="en-US" sz="1600" dirty="0" err="1" smtClean="0"/>
            <a:t>condizioni</a:t>
          </a:r>
          <a:r>
            <a:rPr lang="en-US" sz="1600" dirty="0" smtClean="0"/>
            <a:t> del </a:t>
          </a:r>
          <a:r>
            <a:rPr lang="en-US" sz="1600" dirty="0" err="1" smtClean="0"/>
            <a:t>terreno</a:t>
          </a:r>
          <a:r>
            <a:rPr lang="en-US" sz="1600" dirty="0" smtClean="0"/>
            <a:t> </a:t>
          </a:r>
          <a:r>
            <a:rPr lang="en-US" sz="1600" dirty="0" err="1" smtClean="0"/>
            <a:t>di</a:t>
          </a:r>
          <a:r>
            <a:rPr lang="en-US" sz="1600" dirty="0" smtClean="0"/>
            <a:t> </a:t>
          </a:r>
          <a:r>
            <a:rPr lang="en-US" sz="1600" dirty="0" err="1" smtClean="0"/>
            <a:t>fondazione</a:t>
          </a:r>
          <a:r>
            <a:rPr lang="en-US" sz="1600" dirty="0" smtClean="0"/>
            <a:t> </a:t>
          </a:r>
          <a:r>
            <a:rPr lang="en-US" sz="1600" dirty="0" err="1" smtClean="0"/>
            <a:t>o</a:t>
          </a:r>
          <a:r>
            <a:rPr lang="en-US" sz="1600" dirty="0" smtClean="0"/>
            <a:t> </a:t>
          </a:r>
          <a:r>
            <a:rPr lang="en-US" sz="1600" dirty="0" err="1" smtClean="0"/>
            <a:t>sua</a:t>
          </a:r>
          <a:r>
            <a:rPr lang="en-US" sz="1600" dirty="0" smtClean="0"/>
            <a:t> </a:t>
          </a:r>
          <a:r>
            <a:rPr lang="en-US" sz="1600" dirty="0" err="1" smtClean="0"/>
            <a:t>parziale</a:t>
          </a:r>
          <a:r>
            <a:rPr lang="en-US" sz="1600" dirty="0" smtClean="0"/>
            <a:t> </a:t>
          </a:r>
          <a:r>
            <a:rPr lang="en-US" sz="1600" dirty="0" err="1" smtClean="0"/>
            <a:t>sostituzione</a:t>
          </a:r>
          <a:endParaRPr lang="en-US" sz="1600" dirty="0" smtClean="0"/>
        </a:p>
        <a:p>
          <a:r>
            <a:rPr lang="en-US" sz="1600" dirty="0" smtClean="0"/>
            <a:t>-  </a:t>
          </a:r>
          <a:r>
            <a:rPr lang="en-US" sz="1600" dirty="0" err="1" smtClean="0"/>
            <a:t>modifica</a:t>
          </a:r>
          <a:r>
            <a:rPr lang="en-US" sz="1600" dirty="0" smtClean="0"/>
            <a:t> </a:t>
          </a:r>
          <a:r>
            <a:rPr lang="en-US" sz="1600" dirty="0" err="1" smtClean="0"/>
            <a:t>della</a:t>
          </a:r>
          <a:r>
            <a:rPr lang="en-US" sz="1600" dirty="0" smtClean="0"/>
            <a:t> </a:t>
          </a:r>
          <a:r>
            <a:rPr lang="en-US" sz="1600" dirty="0" err="1" smtClean="0"/>
            <a:t>sovrastruttura</a:t>
          </a:r>
          <a:endParaRPr lang="en-US" sz="1600" dirty="0"/>
        </a:p>
      </dgm:t>
    </dgm:pt>
    <dgm:pt modelId="{69FC7909-C2A5-964A-A7A3-DB633EA74A8F}" type="parTrans" cxnId="{2E8F64C8-5B8B-0B4E-9416-A62216FDB50D}">
      <dgm:prSet/>
      <dgm:spPr/>
      <dgm:t>
        <a:bodyPr/>
        <a:lstStyle/>
        <a:p>
          <a:endParaRPr lang="en-US"/>
        </a:p>
      </dgm:t>
    </dgm:pt>
    <dgm:pt modelId="{D24A711D-BAE6-FC4A-99F6-FE386BEE1C91}" type="sibTrans" cxnId="{2E8F64C8-5B8B-0B4E-9416-A62216FDB50D}">
      <dgm:prSet/>
      <dgm:spPr/>
      <dgm:t>
        <a:bodyPr/>
        <a:lstStyle/>
        <a:p>
          <a:endParaRPr lang="en-US"/>
        </a:p>
      </dgm:t>
    </dgm:pt>
    <dgm:pt modelId="{1B1D3905-1AC7-D74F-8C72-D6FB3068D9FE}">
      <dgm:prSet custT="1"/>
      <dgm:spPr/>
      <dgm:t>
        <a:bodyPr/>
        <a:lstStyle/>
        <a:p>
          <a:pPr algn="l"/>
          <a:r>
            <a:rPr lang="en-US" sz="2000" b="1" dirty="0" smtClean="0"/>
            <a:t>CAVITA’:</a:t>
          </a:r>
          <a:endParaRPr lang="en-US" sz="2000" dirty="0" smtClean="0"/>
        </a:p>
        <a:p>
          <a:pPr algn="l"/>
          <a:r>
            <a:rPr lang="en-US" sz="1800" dirty="0" smtClean="0"/>
            <a:t>-  </a:t>
          </a:r>
          <a:r>
            <a:rPr lang="en-US" sz="1800" dirty="0" err="1" smtClean="0"/>
            <a:t>Valutazione</a:t>
          </a:r>
          <a:r>
            <a:rPr lang="en-US" sz="1800" dirty="0" smtClean="0"/>
            <a:t> </a:t>
          </a:r>
          <a:r>
            <a:rPr lang="en-US" sz="1800" dirty="0" err="1" smtClean="0"/>
            <a:t>più</a:t>
          </a:r>
          <a:r>
            <a:rPr lang="en-US" sz="1800" dirty="0" smtClean="0"/>
            <a:t> </a:t>
          </a:r>
          <a:r>
            <a:rPr lang="en-US" sz="1800" dirty="0" err="1" smtClean="0"/>
            <a:t>dettagliata</a:t>
          </a:r>
          <a:r>
            <a:rPr lang="en-US" sz="1800" dirty="0" smtClean="0"/>
            <a:t> del </a:t>
          </a:r>
          <a:r>
            <a:rPr lang="en-US" sz="1800" dirty="0" err="1" smtClean="0"/>
            <a:t>rischio</a:t>
          </a:r>
          <a:endParaRPr lang="en-US" sz="1800" dirty="0" smtClean="0"/>
        </a:p>
        <a:p>
          <a:pPr algn="l"/>
          <a:r>
            <a:rPr lang="en-US" sz="1800" dirty="0" smtClean="0"/>
            <a:t>-  </a:t>
          </a:r>
          <a:r>
            <a:rPr lang="en-US" sz="1800" dirty="0" err="1" smtClean="0"/>
            <a:t>Riempimento</a:t>
          </a:r>
          <a:r>
            <a:rPr lang="en-US" sz="1800" dirty="0" smtClean="0"/>
            <a:t> </a:t>
          </a:r>
          <a:r>
            <a:rPr lang="en-US" sz="1800" dirty="0" err="1" smtClean="0"/>
            <a:t>voragini</a:t>
          </a:r>
          <a:r>
            <a:rPr lang="en-US" sz="1800" dirty="0" smtClean="0"/>
            <a:t> </a:t>
          </a:r>
          <a:r>
            <a:rPr lang="en-US" sz="1800" dirty="0" err="1" smtClean="0"/>
            <a:t>sotterranee</a:t>
          </a:r>
          <a:r>
            <a:rPr lang="en-US" sz="1800" dirty="0" smtClean="0"/>
            <a:t> con </a:t>
          </a:r>
          <a:r>
            <a:rPr lang="en-US" sz="1800" dirty="0" err="1" smtClean="0"/>
            <a:t>impasti</a:t>
          </a:r>
          <a:r>
            <a:rPr lang="en-US" sz="1800" dirty="0" smtClean="0"/>
            <a:t> </a:t>
          </a:r>
          <a:r>
            <a:rPr lang="en-US" sz="1800" dirty="0" err="1" smtClean="0"/>
            <a:t>di</a:t>
          </a:r>
          <a:r>
            <a:rPr lang="en-US" sz="1800" dirty="0" smtClean="0"/>
            <a:t> </a:t>
          </a:r>
          <a:r>
            <a:rPr lang="en-US" sz="1800" dirty="0" err="1" smtClean="0"/>
            <a:t>aggregato</a:t>
          </a:r>
          <a:r>
            <a:rPr lang="en-US" sz="1800" dirty="0" smtClean="0"/>
            <a:t> </a:t>
          </a:r>
          <a:r>
            <a:rPr lang="en-US" sz="1800" dirty="0" err="1" smtClean="0"/>
            <a:t>granulare</a:t>
          </a:r>
          <a:r>
            <a:rPr lang="en-US" sz="1800" dirty="0" smtClean="0"/>
            <a:t> </a:t>
          </a:r>
          <a:r>
            <a:rPr lang="en-US" sz="1800" dirty="0" err="1" smtClean="0"/>
            <a:t>e</a:t>
          </a:r>
          <a:r>
            <a:rPr lang="en-US" sz="1800" dirty="0" smtClean="0"/>
            <a:t> </a:t>
          </a:r>
          <a:r>
            <a:rPr lang="en-US" sz="1800" dirty="0" err="1" smtClean="0"/>
            <a:t>boiacca</a:t>
          </a:r>
          <a:r>
            <a:rPr lang="en-US" sz="1800" dirty="0" smtClean="0"/>
            <a:t> </a:t>
          </a:r>
          <a:r>
            <a:rPr lang="en-US" sz="1800" dirty="0" err="1" smtClean="0"/>
            <a:t>cementizia</a:t>
          </a:r>
          <a:endParaRPr lang="en-US" sz="1800" dirty="0"/>
        </a:p>
      </dgm:t>
    </dgm:pt>
    <dgm:pt modelId="{57E8ACA3-40A1-514D-A582-986C0A9082BD}" type="parTrans" cxnId="{A259B88A-59AD-CC44-8A1D-B6C46E6328CF}">
      <dgm:prSet/>
      <dgm:spPr/>
      <dgm:t>
        <a:bodyPr/>
        <a:lstStyle/>
        <a:p>
          <a:endParaRPr lang="en-US"/>
        </a:p>
      </dgm:t>
    </dgm:pt>
    <dgm:pt modelId="{F1A548CC-DCF3-FA40-B342-FBB8E51803DE}" type="sibTrans" cxnId="{A259B88A-59AD-CC44-8A1D-B6C46E6328CF}">
      <dgm:prSet/>
      <dgm:spPr/>
      <dgm:t>
        <a:bodyPr/>
        <a:lstStyle/>
        <a:p>
          <a:endParaRPr lang="en-US"/>
        </a:p>
      </dgm:t>
    </dgm:pt>
    <dgm:pt modelId="{57458246-A06E-754F-95BF-5E4FB5812484}">
      <dgm:prSet custT="1"/>
      <dgm:spPr/>
      <dgm:t>
        <a:bodyPr/>
        <a:lstStyle/>
        <a:p>
          <a:pPr algn="l"/>
          <a:r>
            <a:rPr lang="en-US" sz="2000" b="1" dirty="0" smtClean="0"/>
            <a:t>FRANE</a:t>
          </a:r>
          <a:r>
            <a:rPr lang="en-US" sz="2000" dirty="0" smtClean="0"/>
            <a:t>:</a:t>
          </a:r>
        </a:p>
        <a:p>
          <a:pPr algn="l"/>
          <a:r>
            <a:rPr lang="en-US" sz="1800" dirty="0" smtClean="0"/>
            <a:t>-  </a:t>
          </a:r>
          <a:r>
            <a:rPr lang="en-US" sz="1800" dirty="0" err="1" smtClean="0"/>
            <a:t>Interventi</a:t>
          </a:r>
          <a:r>
            <a:rPr lang="en-US" sz="1800" dirty="0" smtClean="0"/>
            <a:t> </a:t>
          </a:r>
          <a:r>
            <a:rPr lang="en-US" sz="1800" dirty="0" err="1" smtClean="0"/>
            <a:t>di</a:t>
          </a:r>
          <a:r>
            <a:rPr lang="en-US" sz="1800" dirty="0" smtClean="0"/>
            <a:t> </a:t>
          </a:r>
          <a:r>
            <a:rPr lang="en-US" sz="1800" dirty="0" err="1" smtClean="0"/>
            <a:t>stabilizzazione</a:t>
          </a:r>
          <a:r>
            <a:rPr lang="en-US" sz="1800" dirty="0" smtClean="0"/>
            <a:t> (</a:t>
          </a:r>
          <a:r>
            <a:rPr lang="en-US" sz="1800" dirty="0" err="1" smtClean="0"/>
            <a:t>riduzione</a:t>
          </a:r>
          <a:r>
            <a:rPr lang="en-US" sz="1800" dirty="0" smtClean="0"/>
            <a:t> </a:t>
          </a:r>
          <a:r>
            <a:rPr lang="en-US" sz="1800" dirty="0" err="1" smtClean="0"/>
            <a:t>pericolosità</a:t>
          </a:r>
          <a:r>
            <a:rPr lang="en-US" sz="1800" dirty="0" smtClean="0"/>
            <a:t>)</a:t>
          </a:r>
        </a:p>
        <a:p>
          <a:pPr algn="l"/>
          <a:r>
            <a:rPr lang="en-US" sz="1800" dirty="0" smtClean="0"/>
            <a:t>-  </a:t>
          </a:r>
          <a:r>
            <a:rPr lang="en-US" sz="1800" dirty="0" err="1" smtClean="0"/>
            <a:t>Diminuzione</a:t>
          </a:r>
          <a:r>
            <a:rPr lang="en-US" sz="1800" dirty="0" smtClean="0"/>
            <a:t> </a:t>
          </a:r>
          <a:r>
            <a:rPr lang="en-US" sz="1800" dirty="0" err="1" smtClean="0"/>
            <a:t>dell’esposizione</a:t>
          </a:r>
          <a:r>
            <a:rPr lang="en-US" sz="1800" dirty="0" smtClean="0"/>
            <a:t> al </a:t>
          </a:r>
          <a:r>
            <a:rPr lang="en-US" sz="1800" dirty="0" err="1" smtClean="0"/>
            <a:t>danno</a:t>
          </a:r>
          <a:r>
            <a:rPr lang="en-US" sz="1800" dirty="0" smtClean="0"/>
            <a:t> </a:t>
          </a:r>
          <a:r>
            <a:rPr lang="en-US" sz="1800" dirty="0" err="1" smtClean="0"/>
            <a:t>degli</a:t>
          </a:r>
          <a:r>
            <a:rPr lang="en-US" sz="1800" dirty="0" smtClean="0"/>
            <a:t> </a:t>
          </a:r>
          <a:r>
            <a:rPr lang="en-US" sz="1800" dirty="0" err="1" smtClean="0"/>
            <a:t>elementi</a:t>
          </a:r>
          <a:r>
            <a:rPr lang="en-US" sz="1800" dirty="0" smtClean="0"/>
            <a:t> (</a:t>
          </a:r>
          <a:r>
            <a:rPr lang="en-US" sz="1800" dirty="0" err="1" smtClean="0"/>
            <a:t>riduzione</a:t>
          </a:r>
          <a:r>
            <a:rPr lang="en-US" sz="1800" dirty="0" smtClean="0"/>
            <a:t> </a:t>
          </a:r>
          <a:r>
            <a:rPr lang="en-US" sz="1800" dirty="0" err="1" smtClean="0"/>
            <a:t>vulnerabilità</a:t>
          </a:r>
          <a:r>
            <a:rPr lang="en-US" sz="1800" dirty="0" smtClean="0"/>
            <a:t>)</a:t>
          </a:r>
        </a:p>
        <a:p>
          <a:pPr algn="l"/>
          <a:r>
            <a:rPr lang="en-US" sz="1800" dirty="0" smtClean="0"/>
            <a:t>-  </a:t>
          </a:r>
          <a:r>
            <a:rPr lang="en-US" sz="1800" dirty="0" err="1" smtClean="0"/>
            <a:t>Monitoraggio</a:t>
          </a:r>
          <a:r>
            <a:rPr lang="en-US" sz="1800" dirty="0" smtClean="0"/>
            <a:t> </a:t>
          </a:r>
          <a:r>
            <a:rPr lang="en-US" sz="1800" dirty="0" err="1" smtClean="0"/>
            <a:t>dei</a:t>
          </a:r>
          <a:r>
            <a:rPr lang="en-US" sz="1800" dirty="0" smtClean="0"/>
            <a:t> </a:t>
          </a:r>
          <a:r>
            <a:rPr lang="en-US" sz="1800" dirty="0" err="1" smtClean="0"/>
            <a:t>dissesti</a:t>
          </a:r>
          <a:r>
            <a:rPr lang="en-US" sz="1800" dirty="0" smtClean="0"/>
            <a:t> in </a:t>
          </a:r>
          <a:r>
            <a:rPr lang="en-US" sz="1800" dirty="0" err="1" smtClean="0"/>
            <a:t>atto</a:t>
          </a:r>
          <a:endParaRPr lang="en-US" sz="1800" dirty="0"/>
        </a:p>
      </dgm:t>
    </dgm:pt>
    <dgm:pt modelId="{C514A0FD-D43B-BD49-B471-6CF5F6E67FF0}" type="parTrans" cxnId="{DAC73548-371E-A948-9084-A31762F73869}">
      <dgm:prSet/>
      <dgm:spPr/>
      <dgm:t>
        <a:bodyPr/>
        <a:lstStyle/>
        <a:p>
          <a:endParaRPr lang="en-US"/>
        </a:p>
      </dgm:t>
    </dgm:pt>
    <dgm:pt modelId="{65AFD98E-4BB1-A940-AF84-4BD71BA3762C}" type="sibTrans" cxnId="{DAC73548-371E-A948-9084-A31762F73869}">
      <dgm:prSet/>
      <dgm:spPr/>
      <dgm:t>
        <a:bodyPr/>
        <a:lstStyle/>
        <a:p>
          <a:endParaRPr lang="en-US"/>
        </a:p>
      </dgm:t>
    </dgm:pt>
    <dgm:pt modelId="{4899F0D6-D1B2-044E-B9B3-10D61E761DF2}" type="pres">
      <dgm:prSet presAssocID="{BEDC6A74-C86E-B842-BA98-A140494294B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51C253-15CC-EF47-8033-A90E16BF0877}" type="pres">
      <dgm:prSet presAssocID="{4E23A550-D6A8-034F-8BE8-30EAC8FCD990}" presName="linNode" presStyleCnt="0"/>
      <dgm:spPr/>
    </dgm:pt>
    <dgm:pt modelId="{1BFC18E9-70C0-DA40-BB08-8954775C6407}" type="pres">
      <dgm:prSet presAssocID="{4E23A550-D6A8-034F-8BE8-30EAC8FCD990}" presName="parentText" presStyleLbl="node1" presStyleIdx="0" presStyleCnt="3" custScaleX="277778" custScaleY="9974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4CFF42-F232-2A46-B32E-5ED441A03A21}" type="pres">
      <dgm:prSet presAssocID="{D24A711D-BAE6-FC4A-99F6-FE386BEE1C91}" presName="sp" presStyleCnt="0"/>
      <dgm:spPr/>
    </dgm:pt>
    <dgm:pt modelId="{CE2B6BF8-546E-1F48-A081-CFF1586A56F1}" type="pres">
      <dgm:prSet presAssocID="{57458246-A06E-754F-95BF-5E4FB5812484}" presName="linNode" presStyleCnt="0"/>
      <dgm:spPr/>
    </dgm:pt>
    <dgm:pt modelId="{32ABB0C0-32B8-6747-80EB-0CFCF7C606C3}" type="pres">
      <dgm:prSet presAssocID="{57458246-A06E-754F-95BF-5E4FB5812484}" presName="parentText" presStyleLbl="node1" presStyleIdx="1" presStyleCnt="3" custScaleX="277778" custScaleY="10035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72AE41-A985-8E47-805E-FF3A77735D1B}" type="pres">
      <dgm:prSet presAssocID="{65AFD98E-4BB1-A940-AF84-4BD71BA3762C}" presName="sp" presStyleCnt="0"/>
      <dgm:spPr/>
    </dgm:pt>
    <dgm:pt modelId="{C052D365-341F-F648-8951-2287847FAE6F}" type="pres">
      <dgm:prSet presAssocID="{1B1D3905-1AC7-D74F-8C72-D6FB3068D9FE}" presName="linNode" presStyleCnt="0"/>
      <dgm:spPr/>
    </dgm:pt>
    <dgm:pt modelId="{595E42AF-96DA-F945-B954-14F3C3EF3D18}" type="pres">
      <dgm:prSet presAssocID="{1B1D3905-1AC7-D74F-8C72-D6FB3068D9FE}" presName="parentText" presStyleLbl="node1" presStyleIdx="2" presStyleCnt="3" custScaleX="277778" custScaleY="10035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259B88A-59AD-CC44-8A1D-B6C46E6328CF}" srcId="{BEDC6A74-C86E-B842-BA98-A140494294BC}" destId="{1B1D3905-1AC7-D74F-8C72-D6FB3068D9FE}" srcOrd="2" destOrd="0" parTransId="{57E8ACA3-40A1-514D-A582-986C0A9082BD}" sibTransId="{F1A548CC-DCF3-FA40-B342-FBB8E51803DE}"/>
    <dgm:cxn modelId="{4293B945-74F2-5641-B362-B81164B26512}" type="presOf" srcId="{57458246-A06E-754F-95BF-5E4FB5812484}" destId="{32ABB0C0-32B8-6747-80EB-0CFCF7C606C3}" srcOrd="0" destOrd="0" presId="urn:microsoft.com/office/officeart/2005/8/layout/vList5"/>
    <dgm:cxn modelId="{BD90804B-96ED-FF4D-9EB6-1EC9CC66F80C}" type="presOf" srcId="{4E23A550-D6A8-034F-8BE8-30EAC8FCD990}" destId="{1BFC18E9-70C0-DA40-BB08-8954775C6407}" srcOrd="0" destOrd="0" presId="urn:microsoft.com/office/officeart/2005/8/layout/vList5"/>
    <dgm:cxn modelId="{BB490AB9-D275-A640-AD69-329C8AF73F9D}" type="presOf" srcId="{1B1D3905-1AC7-D74F-8C72-D6FB3068D9FE}" destId="{595E42AF-96DA-F945-B954-14F3C3EF3D18}" srcOrd="0" destOrd="0" presId="urn:microsoft.com/office/officeart/2005/8/layout/vList5"/>
    <dgm:cxn modelId="{2E8F64C8-5B8B-0B4E-9416-A62216FDB50D}" srcId="{BEDC6A74-C86E-B842-BA98-A140494294BC}" destId="{4E23A550-D6A8-034F-8BE8-30EAC8FCD990}" srcOrd="0" destOrd="0" parTransId="{69FC7909-C2A5-964A-A7A3-DB633EA74A8F}" sibTransId="{D24A711D-BAE6-FC4A-99F6-FE386BEE1C91}"/>
    <dgm:cxn modelId="{DAC73548-371E-A948-9084-A31762F73869}" srcId="{BEDC6A74-C86E-B842-BA98-A140494294BC}" destId="{57458246-A06E-754F-95BF-5E4FB5812484}" srcOrd="1" destOrd="0" parTransId="{C514A0FD-D43B-BD49-B471-6CF5F6E67FF0}" sibTransId="{65AFD98E-4BB1-A940-AF84-4BD71BA3762C}"/>
    <dgm:cxn modelId="{612307F1-3B0C-4345-8B78-CB11B6050EE1}" type="presOf" srcId="{BEDC6A74-C86E-B842-BA98-A140494294BC}" destId="{4899F0D6-D1B2-044E-B9B3-10D61E761DF2}" srcOrd="0" destOrd="0" presId="urn:microsoft.com/office/officeart/2005/8/layout/vList5"/>
    <dgm:cxn modelId="{53B5D4AA-C3C9-EE46-BBD9-2B4EB01153A1}" type="presParOf" srcId="{4899F0D6-D1B2-044E-B9B3-10D61E761DF2}" destId="{0851C253-15CC-EF47-8033-A90E16BF0877}" srcOrd="0" destOrd="0" presId="urn:microsoft.com/office/officeart/2005/8/layout/vList5"/>
    <dgm:cxn modelId="{C41559AC-A22C-F345-A46D-EFA07E0C4BB4}" type="presParOf" srcId="{0851C253-15CC-EF47-8033-A90E16BF0877}" destId="{1BFC18E9-70C0-DA40-BB08-8954775C6407}" srcOrd="0" destOrd="0" presId="urn:microsoft.com/office/officeart/2005/8/layout/vList5"/>
    <dgm:cxn modelId="{A5F7EB33-022E-4E46-B2AC-E884417E6904}" type="presParOf" srcId="{4899F0D6-D1B2-044E-B9B3-10D61E761DF2}" destId="{424CFF42-F232-2A46-B32E-5ED441A03A21}" srcOrd="1" destOrd="0" presId="urn:microsoft.com/office/officeart/2005/8/layout/vList5"/>
    <dgm:cxn modelId="{B0F643C1-9AF6-2445-82B0-8D765768E0E8}" type="presParOf" srcId="{4899F0D6-D1B2-044E-B9B3-10D61E761DF2}" destId="{CE2B6BF8-546E-1F48-A081-CFF1586A56F1}" srcOrd="2" destOrd="0" presId="urn:microsoft.com/office/officeart/2005/8/layout/vList5"/>
    <dgm:cxn modelId="{70F71A33-EE8A-044D-B70A-D9FAA98CA6D0}" type="presParOf" srcId="{CE2B6BF8-546E-1F48-A081-CFF1586A56F1}" destId="{32ABB0C0-32B8-6747-80EB-0CFCF7C606C3}" srcOrd="0" destOrd="0" presId="urn:microsoft.com/office/officeart/2005/8/layout/vList5"/>
    <dgm:cxn modelId="{0CC99CA8-44EA-7343-B1ED-2E23F13A52E0}" type="presParOf" srcId="{4899F0D6-D1B2-044E-B9B3-10D61E761DF2}" destId="{9172AE41-A985-8E47-805E-FF3A77735D1B}" srcOrd="3" destOrd="0" presId="urn:microsoft.com/office/officeart/2005/8/layout/vList5"/>
    <dgm:cxn modelId="{8BD7DA27-F780-664E-9609-037DFF1A41E5}" type="presParOf" srcId="{4899F0D6-D1B2-044E-B9B3-10D61E761DF2}" destId="{C052D365-341F-F648-8951-2287847FAE6F}" srcOrd="4" destOrd="0" presId="urn:microsoft.com/office/officeart/2005/8/layout/vList5"/>
    <dgm:cxn modelId="{3185FC7D-0576-4545-8491-3CFB72F10EAD}" type="presParOf" srcId="{C052D365-341F-F648-8951-2287847FAE6F}" destId="{595E42AF-96DA-F945-B954-14F3C3EF3D18}" srcOrd="0" destOrd="0" presId="urn:microsoft.com/office/officeart/2005/8/layout/vList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CB8D9B-79E3-DD46-A705-A099A5352700}" type="datetimeFigureOut">
              <a:rPr lang="it-IT" smtClean="0"/>
              <a:pPr/>
              <a:t>2/21/08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DF5250-03FD-694B-AEFC-EE26C5E46448}" type="slidenum">
              <a:rPr lang="it-IT" smtClean="0"/>
              <a:pPr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F5250-03FD-694B-AEFC-EE26C5E46448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RISCHIO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F5250-03FD-694B-AEFC-EE26C5E46448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RISCHIO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F5250-03FD-694B-AEFC-EE26C5E46448}" type="slidenum">
              <a:rPr lang="it-IT" smtClean="0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RISCHIO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F5250-03FD-694B-AEFC-EE26C5E46448}" type="slidenum">
              <a:rPr lang="it-IT" smtClean="0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RISCHIO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F5250-03FD-694B-AEFC-EE26C5E46448}" type="slidenum">
              <a:rPr lang="it-IT" smtClean="0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RISCHIO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F5250-03FD-694B-AEFC-EE26C5E46448}" type="slidenum">
              <a:rPr lang="it-IT" smtClean="0"/>
              <a:pPr/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RISCHIO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F5250-03FD-694B-AEFC-EE26C5E46448}" type="slidenum">
              <a:rPr lang="it-IT" smtClean="0"/>
              <a:pPr/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RISCHIO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F5250-03FD-694B-AEFC-EE26C5E46448}" type="slidenum">
              <a:rPr lang="it-IT" smtClean="0"/>
              <a:pPr/>
              <a:t>16</a:t>
            </a:fld>
            <a:endParaRPr 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RISCHIO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F5250-03FD-694B-AEFC-EE26C5E46448}" type="slidenum">
              <a:rPr lang="it-IT" smtClean="0"/>
              <a:pPr/>
              <a:t>17</a:t>
            </a:fld>
            <a:endParaRPr 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RISCHIO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F5250-03FD-694B-AEFC-EE26C5E46448}" type="slidenum">
              <a:rPr lang="it-IT" smtClean="0"/>
              <a:pPr/>
              <a:t>18</a:t>
            </a:fld>
            <a:endParaRPr 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RISCHIO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F5250-03FD-694B-AEFC-EE26C5E46448}" type="slidenum">
              <a:rPr lang="it-IT" smtClean="0"/>
              <a:pPr/>
              <a:t>19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RISCHIO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F5250-03FD-694B-AEFC-EE26C5E46448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RISCHIO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F5250-03FD-694B-AEFC-EE26C5E46448}" type="slidenum">
              <a:rPr lang="it-IT" smtClean="0"/>
              <a:pPr/>
              <a:t>20</a:t>
            </a:fld>
            <a:endParaRPr lang="it-I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RISCHIO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F5250-03FD-694B-AEFC-EE26C5E46448}" type="slidenum">
              <a:rPr lang="it-IT" smtClean="0"/>
              <a:pPr/>
              <a:t>21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RISCHIO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F5250-03FD-694B-AEFC-EE26C5E46448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RISCHIO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F5250-03FD-694B-AEFC-EE26C5E46448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RISCHIO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F5250-03FD-694B-AEFC-EE26C5E46448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RISCHIO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F5250-03FD-694B-AEFC-EE26C5E46448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RISCHIO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F5250-03FD-694B-AEFC-EE26C5E46448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RISCHIO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F5250-03FD-694B-AEFC-EE26C5E46448}" type="slidenum">
              <a:rPr lang="it-IT" smtClean="0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RISCHIO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F5250-03FD-694B-AEFC-EE26C5E46448}" type="slidenum">
              <a:rPr lang="it-IT" smtClean="0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Click to edit Master subtitle style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7E2E-7747-E34D-9276-D25B864609FC}" type="datetimeFigureOut">
              <a:rPr lang="it-IT" smtClean="0"/>
              <a:pPr/>
              <a:t>2/21/08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7EBF1-2261-434B-ACBE-F170F38C4CDB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7E2E-7747-E34D-9276-D25B864609FC}" type="datetimeFigureOut">
              <a:rPr lang="it-IT" smtClean="0"/>
              <a:pPr/>
              <a:t>2/21/08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7EBF1-2261-434B-ACBE-F170F38C4CDB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7E2E-7747-E34D-9276-D25B864609FC}" type="datetimeFigureOut">
              <a:rPr lang="it-IT" smtClean="0"/>
              <a:pPr/>
              <a:t>2/21/08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7EBF1-2261-434B-ACBE-F170F38C4CDB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7E2E-7747-E34D-9276-D25B864609FC}" type="datetimeFigureOut">
              <a:rPr lang="it-IT" smtClean="0"/>
              <a:pPr/>
              <a:t>2/21/08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7EBF1-2261-434B-ACBE-F170F38C4CDB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7E2E-7747-E34D-9276-D25B864609FC}" type="datetimeFigureOut">
              <a:rPr lang="it-IT" smtClean="0"/>
              <a:pPr/>
              <a:t>2/21/08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7EBF1-2261-434B-ACBE-F170F38C4CDB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7E2E-7747-E34D-9276-D25B864609FC}" type="datetimeFigureOut">
              <a:rPr lang="it-IT" smtClean="0"/>
              <a:pPr/>
              <a:t>2/21/08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7EBF1-2261-434B-ACBE-F170F38C4CDB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7E2E-7747-E34D-9276-D25B864609FC}" type="datetimeFigureOut">
              <a:rPr lang="it-IT" smtClean="0"/>
              <a:pPr/>
              <a:t>2/21/08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7EBF1-2261-434B-ACBE-F170F38C4CDB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7E2E-7747-E34D-9276-D25B864609FC}" type="datetimeFigureOut">
              <a:rPr lang="it-IT" smtClean="0"/>
              <a:pPr/>
              <a:t>2/21/08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7EBF1-2261-434B-ACBE-F170F38C4CDB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7E2E-7747-E34D-9276-D25B864609FC}" type="datetimeFigureOut">
              <a:rPr lang="it-IT" smtClean="0"/>
              <a:pPr/>
              <a:t>2/21/08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7EBF1-2261-434B-ACBE-F170F38C4CDB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7E2E-7747-E34D-9276-D25B864609FC}" type="datetimeFigureOut">
              <a:rPr lang="it-IT" smtClean="0"/>
              <a:pPr/>
              <a:t>2/21/08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7EBF1-2261-434B-ACBE-F170F38C4CDB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47E2E-7747-E34D-9276-D25B864609FC}" type="datetimeFigureOut">
              <a:rPr lang="it-IT" smtClean="0"/>
              <a:pPr/>
              <a:t>2/21/08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7EBF1-2261-434B-ACBE-F170F38C4CDB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47E2E-7747-E34D-9276-D25B864609FC}" type="datetimeFigureOut">
              <a:rPr lang="it-IT" smtClean="0"/>
              <a:pPr/>
              <a:t>2/21/08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7EBF1-2261-434B-ACBE-F170F38C4CDB}" type="slidenum">
              <a:rPr lang="it-IT" smtClean="0"/>
              <a:pPr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tiff"/><Relationship Id="rId5" Type="http://schemas.openxmlformats.org/officeDocument/2006/relationships/image" Target="../media/image3.tiff"/><Relationship Id="rId7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Relationship Id="rId6" Type="http://schemas.openxmlformats.org/officeDocument/2006/relationships/image" Target="../media/image4.tif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4" Type="http://schemas.openxmlformats.org/officeDocument/2006/relationships/image" Target="../media/image16.jpeg"/><Relationship Id="rId5" Type="http://schemas.openxmlformats.org/officeDocument/2006/relationships/image" Target="../media/image17.jpeg"/><Relationship Id="rId7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eg"/><Relationship Id="rId6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eg"/><Relationship Id="rId5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jpeg"/><Relationship Id="rId5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6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jpeg"/><Relationship Id="rId5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jpeg"/><Relationship Id="rId5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28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jpeg"/><Relationship Id="rId5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tiff"/><Relationship Id="rId4" Type="http://schemas.openxmlformats.org/officeDocument/2006/relationships/image" Target="../media/image30.tiff"/><Relationship Id="rId5" Type="http://schemas.openxmlformats.org/officeDocument/2006/relationships/image" Target="../media/image31.tiff"/><Relationship Id="rId7" Type="http://schemas.openxmlformats.org/officeDocument/2006/relationships/image" Target="../media/image33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jpeg"/><Relationship Id="rId6" Type="http://schemas.openxmlformats.org/officeDocument/2006/relationships/image" Target="../media/image32.tif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jpeg"/><Relationship Id="rId5" Type="http://schemas.openxmlformats.org/officeDocument/2006/relationships/image" Target="../media/image35.jpeg"/><Relationship Id="rId7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jpeg"/><Relationship Id="rId6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diagramData" Target="../diagrams/data1.xml"/><Relationship Id="rId5" Type="http://schemas.openxmlformats.org/officeDocument/2006/relationships/diagramLayout" Target="../diagrams/layout1.xml"/><Relationship Id="rId7" Type="http://schemas.openxmlformats.org/officeDocument/2006/relationships/diagramColors" Target="../diagrams/colors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eg"/><Relationship Id="rId6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diagramData" Target="../diagrams/data3.xml"/><Relationship Id="rId5" Type="http://schemas.openxmlformats.org/officeDocument/2006/relationships/diagramLayout" Target="../diagrams/layout3.xml"/><Relationship Id="rId7" Type="http://schemas.openxmlformats.org/officeDocument/2006/relationships/diagramColors" Target="../diagrams/colors3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jpeg"/><Relationship Id="rId6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diagramData" Target="../diagrams/data2.xml"/><Relationship Id="rId5" Type="http://schemas.openxmlformats.org/officeDocument/2006/relationships/diagramLayout" Target="../diagrams/layout2.xml"/><Relationship Id="rId7" Type="http://schemas.openxmlformats.org/officeDocument/2006/relationships/diagramColors" Target="../diagrams/colors2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eg"/><Relationship Id="rId6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image" Target="../media/image9.jpe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eg"/><Relationship Id="rId5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image" Target="../media/image12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eg"/><Relationship Id="rId5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eg"/><Relationship Id="rId5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image" Target="../media/image18.png"/><Relationship Id="rId4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eg"/><Relationship Id="rId5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eg"/><Relationship Id="rId5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89305" y="914400"/>
            <a:ext cx="8397495" cy="1676400"/>
          </a:xfrm>
        </p:spPr>
        <p:txBody>
          <a:bodyPr>
            <a:noAutofit/>
          </a:bodyPr>
          <a:lstStyle/>
          <a:p>
            <a:r>
              <a:rPr lang="it-IT" sz="4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MAPPA </a:t>
            </a:r>
            <a:r>
              <a:rPr lang="it-IT" sz="4000" b="1" dirty="0" err="1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DI</a:t>
            </a:r>
            <a:r>
              <a:rPr lang="it-IT" sz="4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it-IT" sz="6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it-IT" sz="6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</a:br>
            <a:r>
              <a:rPr lang="it-IT" sz="66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RISCHIO GEOTECNICO</a:t>
            </a:r>
            <a:endParaRPr lang="it-IT" sz="6600" b="1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455146"/>
            <a:ext cx="82296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Geologia ambientale e dei materiali - A.A. 2007/2008 - Prof. Guido Giordano  (</a:t>
            </a:r>
            <a:fld id="{D75C80FC-F41A-9A43-8008-AAA89EB9B834}" type="slidenum">
              <a:rPr lang="it-IT" sz="1600" smtClean="0">
                <a:solidFill>
                  <a:schemeClr val="bg1">
                    <a:lumMod val="85000"/>
                  </a:schemeClr>
                </a:solidFill>
              </a:rPr>
              <a:pPr algn="ctr"/>
              <a:t>1</a:t>
            </a:fld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)  </a:t>
            </a:r>
            <a:endParaRPr lang="it-IT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30314"/>
            <a:ext cx="754380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Università degli studi Roma Tre</a:t>
            </a:r>
          </a:p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Ingegneria per la protezione del territorio dai rischi naturali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 descr="logo%20u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77" y="76200"/>
            <a:ext cx="1441723" cy="783337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pic>
        <p:nvPicPr>
          <p:cNvPr id="11" name="Picture 10" descr="Istantanea 2008-02-17 12-36-43.tiff"/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09176" y="4271998"/>
            <a:ext cx="2895600" cy="1900200"/>
          </a:xfrm>
          <a:prstGeom prst="rect">
            <a:avLst/>
          </a:prstGeom>
          <a:solidFill>
            <a:srgbClr val="C0504D">
              <a:alpha val="0"/>
            </a:srgbClr>
          </a:solidFill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12" name="Picture 11" descr="Istantanea 2008-02-17 12-42-48.tiff"/>
          <p:cNvPicPr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9305" y="2667000"/>
            <a:ext cx="2072895" cy="2750572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13" name="Picture 12" descr="Istantanea 2008-02-17 12-45-21.tiff"/>
          <p:cNvPicPr>
            <a:picLocks noChangeAspect="1"/>
          </p:cNvPicPr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85776" y="4271998"/>
            <a:ext cx="2601024" cy="1900201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234677" y="5433536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A cura di:</a:t>
            </a:r>
          </a:p>
          <a:p>
            <a:r>
              <a:rPr lang="it-IT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Berti Andrea</a:t>
            </a:r>
          </a:p>
          <a:p>
            <a:r>
              <a:rPr lang="it-IT" b="1" dirty="0" err="1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Campolese</a:t>
            </a:r>
            <a:r>
              <a:rPr lang="it-IT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 Mattia</a:t>
            </a:r>
            <a:endParaRPr lang="it-IT" b="1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7" name="Picture 16" descr="pcr_bianco copy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27123" y="2667000"/>
            <a:ext cx="6019800" cy="14929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20" name="Straight Connector 19"/>
          <p:cNvCxnSpPr/>
          <p:nvPr/>
        </p:nvCxnSpPr>
        <p:spPr>
          <a:xfrm>
            <a:off x="234677" y="944962"/>
            <a:ext cx="8452123" cy="1588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6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455146"/>
            <a:ext cx="82296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Geologia ambientale e dei materiali - A.A. 2007/2008 - Prof. Guido Giordano  (</a:t>
            </a:r>
            <a:fld id="{D75C80FC-F41A-9A43-8008-AAA89EB9B834}" type="slidenum">
              <a:rPr lang="it-IT" sz="1600" smtClean="0">
                <a:solidFill>
                  <a:schemeClr val="bg1">
                    <a:lumMod val="85000"/>
                  </a:schemeClr>
                </a:solidFill>
              </a:rPr>
              <a:pPr algn="ctr"/>
              <a:t>10</a:t>
            </a:fld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) </a:t>
            </a:r>
            <a:endParaRPr lang="it-IT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30314"/>
            <a:ext cx="754380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Università degli studi Roma Tre</a:t>
            </a:r>
          </a:p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Ingegneria per la protezione del territorio dai rischi naturali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 descr="logo%20u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77" y="76200"/>
            <a:ext cx="1441723" cy="783337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cxnSp>
        <p:nvCxnSpPr>
          <p:cNvPr id="20" name="Straight Connector 19"/>
          <p:cNvCxnSpPr/>
          <p:nvPr/>
        </p:nvCxnSpPr>
        <p:spPr>
          <a:xfrm>
            <a:off x="234677" y="944962"/>
            <a:ext cx="8452123" cy="1588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4677" y="1062625"/>
            <a:ext cx="74615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VALUTAZIONE PERICOLOSITA’ </a:t>
            </a:r>
            <a:r>
              <a:rPr lang="it-IT" sz="3000" b="1" dirty="0" err="1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–</a:t>
            </a:r>
            <a:r>
              <a:rPr lang="it-IT" sz="3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 CAVITA’</a:t>
            </a:r>
          </a:p>
          <a:p>
            <a:endParaRPr lang="it-IT" sz="3000" b="1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4677" y="1616623"/>
            <a:ext cx="8229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Valutazione delle caratteristiche geomorfologiche dei terreni</a:t>
            </a:r>
          </a:p>
          <a:p>
            <a:pPr>
              <a:buFont typeface="Arial"/>
              <a:buChar char="•"/>
            </a:pPr>
            <a:endParaRPr lang="it-IT" dirty="0"/>
          </a:p>
        </p:txBody>
      </p:sp>
      <p:sp>
        <p:nvSpPr>
          <p:cNvPr id="12" name="TextBox 11"/>
          <p:cNvSpPr txBox="1"/>
          <p:nvPr/>
        </p:nvSpPr>
        <p:spPr>
          <a:xfrm>
            <a:off x="234677" y="1985955"/>
            <a:ext cx="8452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smtClean="0"/>
              <a:t>Analisi preliminare: classificazione qualitativa in base a indicazioni PRG:</a:t>
            </a:r>
            <a:endParaRPr lang="it-IT" i="1" dirty="0"/>
          </a:p>
        </p:txBody>
      </p:sp>
      <p:pic>
        <p:nvPicPr>
          <p:cNvPr id="16" name="Picture 15" descr="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2757876"/>
            <a:ext cx="4718323" cy="3135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legenda geomorfologi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7400" y="3163382"/>
            <a:ext cx="1296751" cy="2323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5257801" y="2438400"/>
            <a:ext cx="365759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it-IT" dirty="0" smtClean="0"/>
              <a:t> Sovrapposizione carte geomorfologiche dei </a:t>
            </a:r>
            <a:r>
              <a:rPr lang="it-IT" dirty="0" err="1" smtClean="0"/>
              <a:t>4</a:t>
            </a:r>
            <a:r>
              <a:rPr lang="it-IT" dirty="0" smtClean="0"/>
              <a:t> municipi</a:t>
            </a:r>
          </a:p>
          <a:p>
            <a:pPr>
              <a:buFont typeface="Arial"/>
              <a:buChar char="•"/>
            </a:pPr>
            <a:r>
              <a:rPr lang="it-IT" dirty="0" smtClean="0"/>
              <a:t> Identificazione area d’interesse</a:t>
            </a:r>
          </a:p>
          <a:p>
            <a:pPr>
              <a:buFont typeface="Arial"/>
              <a:buChar char="•"/>
            </a:pPr>
            <a:r>
              <a:rPr lang="it-IT" dirty="0" smtClean="0"/>
              <a:t> Identificazione area su carta delle cavità del </a:t>
            </a:r>
            <a:r>
              <a:rPr lang="it-IT" dirty="0" err="1" smtClean="0"/>
              <a:t>Ventriglia</a:t>
            </a:r>
            <a:r>
              <a:rPr lang="it-IT" dirty="0" smtClean="0"/>
              <a:t> del 2002</a:t>
            </a:r>
          </a:p>
          <a:p>
            <a:pPr>
              <a:buFont typeface="Arial"/>
              <a:buChar char="•"/>
            </a:pPr>
            <a:r>
              <a:rPr lang="it-IT" dirty="0" smtClean="0"/>
              <a:t> Trasferimento informazioni carte PRG e </a:t>
            </a:r>
            <a:r>
              <a:rPr lang="it-IT" dirty="0" err="1" smtClean="0"/>
              <a:t>Ventriglia</a:t>
            </a:r>
            <a:r>
              <a:rPr lang="it-IT" dirty="0" smtClean="0"/>
              <a:t> su carta geologica di </a:t>
            </a:r>
            <a:r>
              <a:rPr lang="it-IT" dirty="0" err="1" smtClean="0"/>
              <a:t>Funiciello</a:t>
            </a:r>
            <a:r>
              <a:rPr lang="it-IT" dirty="0" smtClean="0"/>
              <a:t> &amp; Giordano</a:t>
            </a:r>
          </a:p>
          <a:p>
            <a:pPr>
              <a:buFont typeface="Arial"/>
              <a:buChar char="•"/>
            </a:pPr>
            <a:endParaRPr lang="it-IT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7801" y="4860721"/>
            <a:ext cx="3657599" cy="10066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 descr="CAVITA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2438400"/>
            <a:ext cx="4114800" cy="3962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legendacav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4800" y="3803633"/>
            <a:ext cx="4724400" cy="1073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6" presetClass="emp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455146"/>
            <a:ext cx="82296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Geologia ambientale e dei materiali - A.A. 2007/2008 - Prof. Guido Giordano  (</a:t>
            </a:r>
            <a:fld id="{D75C80FC-F41A-9A43-8008-AAA89EB9B834}" type="slidenum">
              <a:rPr lang="it-IT" sz="1600" smtClean="0">
                <a:solidFill>
                  <a:schemeClr val="bg1">
                    <a:lumMod val="85000"/>
                  </a:schemeClr>
                </a:solidFill>
              </a:rPr>
              <a:pPr algn="ctr"/>
              <a:t>11</a:t>
            </a:fld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) </a:t>
            </a:r>
            <a:endParaRPr lang="it-IT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30314"/>
            <a:ext cx="754380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Università degli studi Roma Tre</a:t>
            </a:r>
          </a:p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Ingegneria per la protezione del territorio dai rischi naturali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 descr="logo%20u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77" y="76200"/>
            <a:ext cx="1441723" cy="783337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cxnSp>
        <p:nvCxnSpPr>
          <p:cNvPr id="20" name="Straight Connector 19"/>
          <p:cNvCxnSpPr/>
          <p:nvPr/>
        </p:nvCxnSpPr>
        <p:spPr>
          <a:xfrm>
            <a:off x="234677" y="944962"/>
            <a:ext cx="8452123" cy="1588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4677" y="1062625"/>
            <a:ext cx="74615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VALUTAZIONE PERICOLOSITA’ </a:t>
            </a:r>
            <a:r>
              <a:rPr lang="it-IT" sz="3000" b="1" dirty="0" err="1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–</a:t>
            </a:r>
            <a:r>
              <a:rPr lang="it-IT" sz="3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 CAVITA’</a:t>
            </a:r>
          </a:p>
          <a:p>
            <a:endParaRPr lang="it-IT" sz="3000" b="1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4677" y="1616623"/>
            <a:ext cx="8229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Carta di pericolosità per cavità:</a:t>
            </a:r>
          </a:p>
          <a:p>
            <a:pPr>
              <a:buFont typeface="Arial"/>
              <a:buChar char="•"/>
            </a:pPr>
            <a:endParaRPr lang="it-IT" dirty="0"/>
          </a:p>
        </p:txBody>
      </p:sp>
      <p:pic>
        <p:nvPicPr>
          <p:cNvPr id="16" name="Picture 15" descr="geo3741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00" y="2057400"/>
            <a:ext cx="5257800" cy="4319808"/>
          </a:xfrm>
          <a:prstGeom prst="rect">
            <a:avLst/>
          </a:prstGeom>
        </p:spPr>
      </p:pic>
      <p:pic>
        <p:nvPicPr>
          <p:cNvPr id="17" name="Picture 16" descr="4.jpg"/>
          <p:cNvPicPr>
            <a:picLocks noChangeAspect="1"/>
          </p:cNvPicPr>
          <p:nvPr/>
        </p:nvPicPr>
        <p:blipFill>
          <a:blip r:embed="rId5">
            <a:alphaModFix amt="40000"/>
            <a:lum bright="-5000"/>
          </a:blip>
          <a:stretch>
            <a:fillRect/>
          </a:stretch>
        </p:blipFill>
        <p:spPr>
          <a:xfrm>
            <a:off x="1924050" y="2110872"/>
            <a:ext cx="5238750" cy="41910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455146"/>
            <a:ext cx="82296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Geologia ambientale e dei materiali - A.A. 2007/2008 - Prof. Guido Giordano  (</a:t>
            </a:r>
            <a:fld id="{D75C80FC-F41A-9A43-8008-AAA89EB9B834}" type="slidenum">
              <a:rPr lang="it-IT" sz="1600" smtClean="0">
                <a:solidFill>
                  <a:schemeClr val="bg1">
                    <a:lumMod val="85000"/>
                  </a:schemeClr>
                </a:solidFill>
              </a:rPr>
              <a:pPr algn="ctr"/>
              <a:t>12</a:t>
            </a:fld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) </a:t>
            </a:r>
            <a:endParaRPr lang="it-IT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30314"/>
            <a:ext cx="754380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Università degli studi Roma Tre</a:t>
            </a:r>
          </a:p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Ingegneria per la protezione del territorio dai rischi naturali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 descr="logo%20u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77" y="76200"/>
            <a:ext cx="1441723" cy="783337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cxnSp>
        <p:nvCxnSpPr>
          <p:cNvPr id="20" name="Straight Connector 19"/>
          <p:cNvCxnSpPr/>
          <p:nvPr/>
        </p:nvCxnSpPr>
        <p:spPr>
          <a:xfrm>
            <a:off x="234677" y="944962"/>
            <a:ext cx="8452123" cy="1588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4677" y="1062625"/>
            <a:ext cx="74615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VALUTAZIONE VULNERABILITA’</a:t>
            </a:r>
          </a:p>
          <a:p>
            <a:endParaRPr lang="it-IT" sz="3000" b="1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4677" y="1616623"/>
            <a:ext cx="822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Identificazione delle tipologie edilizie:</a:t>
            </a:r>
          </a:p>
          <a:p>
            <a:pPr>
              <a:buFont typeface="Arial"/>
              <a:buChar char="•"/>
            </a:pPr>
            <a:endParaRPr lang="it-IT" dirty="0"/>
          </a:p>
        </p:txBody>
      </p:sp>
      <p:sp>
        <p:nvSpPr>
          <p:cNvPr id="12" name="TextBox 11"/>
          <p:cNvSpPr txBox="1"/>
          <p:nvPr/>
        </p:nvSpPr>
        <p:spPr>
          <a:xfrm>
            <a:off x="234677" y="1985955"/>
            <a:ext cx="8452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smtClean="0"/>
              <a:t>Analisi preliminare: classificazione qualitativa in base a indicazioni PRG:</a:t>
            </a:r>
            <a:endParaRPr lang="it-IT" i="1" dirty="0"/>
          </a:p>
        </p:txBody>
      </p:sp>
      <p:pic>
        <p:nvPicPr>
          <p:cNvPr id="16" name="Picture 15" descr="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2438400"/>
            <a:ext cx="4718322" cy="37746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legenda geomorfologi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7400" y="2878374"/>
            <a:ext cx="1296751" cy="2893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5257801" y="2438400"/>
            <a:ext cx="36575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it-IT" dirty="0" smtClean="0"/>
              <a:t> Sovrapposizione carte urbanistiche (sistemi e regole) dei </a:t>
            </a:r>
            <a:r>
              <a:rPr lang="it-IT" dirty="0" err="1" smtClean="0"/>
              <a:t>4</a:t>
            </a:r>
            <a:r>
              <a:rPr lang="it-IT" dirty="0" smtClean="0"/>
              <a:t> municipi</a:t>
            </a:r>
          </a:p>
          <a:p>
            <a:pPr>
              <a:buFont typeface="Arial"/>
              <a:buChar char="•"/>
            </a:pPr>
            <a:endParaRPr lang="it-IT" dirty="0" smtClean="0"/>
          </a:p>
          <a:p>
            <a:pPr>
              <a:buFont typeface="Arial"/>
              <a:buChar char="•"/>
            </a:pPr>
            <a:r>
              <a:rPr lang="it-IT" dirty="0" smtClean="0"/>
              <a:t> Identificazione area d’interesse</a:t>
            </a:r>
          </a:p>
          <a:p>
            <a:pPr>
              <a:buFont typeface="Arial"/>
              <a:buChar char="•"/>
            </a:pPr>
            <a:endParaRPr lang="it-IT" dirty="0" smtClean="0"/>
          </a:p>
          <a:p>
            <a:pPr>
              <a:buFont typeface="Arial"/>
              <a:buChar char="•"/>
            </a:pPr>
            <a:r>
              <a:rPr lang="it-IT" dirty="0" smtClean="0"/>
              <a:t> Trasferimento informazioni carta PRG su carta geologica di </a:t>
            </a:r>
            <a:r>
              <a:rPr lang="it-IT" dirty="0" err="1" smtClean="0"/>
              <a:t>Funiciello</a:t>
            </a:r>
            <a:r>
              <a:rPr lang="it-IT" dirty="0" smtClean="0"/>
              <a:t> &amp; Giordano</a:t>
            </a:r>
            <a:endParaRPr lang="it-IT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455146"/>
            <a:ext cx="82296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Geologia ambientale e dei materiali - A.A. 2007/2008 - Prof. Guido Giordano  (</a:t>
            </a:r>
            <a:fld id="{D75C80FC-F41A-9A43-8008-AAA89EB9B834}" type="slidenum">
              <a:rPr lang="it-IT" sz="1600" smtClean="0">
                <a:solidFill>
                  <a:schemeClr val="bg1">
                    <a:lumMod val="85000"/>
                  </a:schemeClr>
                </a:solidFill>
              </a:rPr>
              <a:pPr algn="ctr"/>
              <a:t>13</a:t>
            </a:fld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) </a:t>
            </a:r>
            <a:endParaRPr lang="it-IT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30314"/>
            <a:ext cx="754380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Università degli studi Roma Tre</a:t>
            </a:r>
          </a:p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Ingegneria per la protezione del territorio dai rischi naturali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 descr="logo%20u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77" y="76200"/>
            <a:ext cx="1441723" cy="783337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cxnSp>
        <p:nvCxnSpPr>
          <p:cNvPr id="20" name="Straight Connector 19"/>
          <p:cNvCxnSpPr/>
          <p:nvPr/>
        </p:nvCxnSpPr>
        <p:spPr>
          <a:xfrm>
            <a:off x="234677" y="944962"/>
            <a:ext cx="8452123" cy="1588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4677" y="1062625"/>
            <a:ext cx="74615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VALUTAZIONE VULNERABILITA’</a:t>
            </a:r>
          </a:p>
          <a:p>
            <a:endParaRPr lang="it-IT" sz="3000" b="1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4677" y="1616623"/>
            <a:ext cx="822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Identificazione delle tipologie edilizie:</a:t>
            </a:r>
          </a:p>
          <a:p>
            <a:pPr>
              <a:buFont typeface="Arial"/>
              <a:buChar char="•"/>
            </a:pPr>
            <a:endParaRPr lang="it-IT" dirty="0"/>
          </a:p>
        </p:txBody>
      </p:sp>
      <p:sp>
        <p:nvSpPr>
          <p:cNvPr id="12" name="TextBox 11"/>
          <p:cNvSpPr txBox="1"/>
          <p:nvPr/>
        </p:nvSpPr>
        <p:spPr>
          <a:xfrm>
            <a:off x="234677" y="1985955"/>
            <a:ext cx="8452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smtClean="0"/>
              <a:t>Classificazione di dettaglio:</a:t>
            </a:r>
            <a:endParaRPr lang="it-IT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234677" y="5325070"/>
            <a:ext cx="36575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it-IT" dirty="0" smtClean="0"/>
              <a:t> Classificazione secondo PRG</a:t>
            </a:r>
          </a:p>
          <a:p>
            <a:pPr>
              <a:buFont typeface="Arial"/>
              <a:buChar char="•"/>
            </a:pPr>
            <a:r>
              <a:rPr lang="it-IT" dirty="0" smtClean="0"/>
              <a:t> Classificazione secondo tipologia edilizia</a:t>
            </a:r>
          </a:p>
        </p:txBody>
      </p:sp>
      <p:sp>
        <p:nvSpPr>
          <p:cNvPr id="14" name="Down Arrow 13"/>
          <p:cNvSpPr/>
          <p:nvPr/>
        </p:nvSpPr>
        <p:spPr>
          <a:xfrm rot="16200000">
            <a:off x="4229100" y="5524501"/>
            <a:ext cx="381000" cy="609600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TextBox 14"/>
          <p:cNvSpPr txBox="1"/>
          <p:nvPr/>
        </p:nvSpPr>
        <p:spPr>
          <a:xfrm>
            <a:off x="5181600" y="5325070"/>
            <a:ext cx="3428999" cy="923330"/>
          </a:xfrm>
          <a:prstGeom prst="rect">
            <a:avLst/>
          </a:prstGeom>
          <a:noFill/>
          <a:ln>
            <a:solidFill>
              <a:schemeClr val="accent6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Identificazione età strutture e tipo fondazioni e redazione della carta di vulnerabilità per i cedimenti</a:t>
            </a:r>
            <a:endParaRPr lang="it-IT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9038" y="2438400"/>
            <a:ext cx="6502610" cy="2673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9" grpId="0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455146"/>
            <a:ext cx="82296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Geologia ambientale e dei materiali - A.A. 2007/2008 - Prof. Guido Giordano  (</a:t>
            </a:r>
            <a:fld id="{D75C80FC-F41A-9A43-8008-AAA89EB9B834}" type="slidenum">
              <a:rPr lang="it-IT" sz="1600" smtClean="0">
                <a:solidFill>
                  <a:schemeClr val="bg1">
                    <a:lumMod val="85000"/>
                  </a:schemeClr>
                </a:solidFill>
              </a:rPr>
              <a:pPr algn="ctr"/>
              <a:t>14</a:t>
            </a:fld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) </a:t>
            </a:r>
            <a:endParaRPr lang="it-IT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30314"/>
            <a:ext cx="754380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Università degli studi Roma Tre</a:t>
            </a:r>
          </a:p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Ingegneria per la protezione del territorio dai rischi naturali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 descr="logo%20u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77" y="76200"/>
            <a:ext cx="1441723" cy="783337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cxnSp>
        <p:nvCxnSpPr>
          <p:cNvPr id="20" name="Straight Connector 19"/>
          <p:cNvCxnSpPr/>
          <p:nvPr/>
        </p:nvCxnSpPr>
        <p:spPr>
          <a:xfrm>
            <a:off x="234677" y="944962"/>
            <a:ext cx="8452123" cy="1588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4677" y="1062625"/>
            <a:ext cx="74615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VALUTAZIONE VULNERABILITA’</a:t>
            </a:r>
          </a:p>
          <a:p>
            <a:endParaRPr lang="it-IT" sz="3000" b="1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4677" y="1616623"/>
            <a:ext cx="8229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Carta di vulnerabilità per cedimenti:</a:t>
            </a:r>
          </a:p>
          <a:p>
            <a:pPr>
              <a:buFont typeface="Arial"/>
              <a:buChar char="•"/>
            </a:pPr>
            <a:endParaRPr lang="it-IT" dirty="0"/>
          </a:p>
        </p:txBody>
      </p:sp>
      <p:pic>
        <p:nvPicPr>
          <p:cNvPr id="16" name="Picture 15" descr="geo3741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2057400"/>
            <a:ext cx="5257800" cy="4319808"/>
          </a:xfrm>
          <a:prstGeom prst="rect">
            <a:avLst/>
          </a:prstGeom>
        </p:spPr>
      </p:pic>
      <p:pic>
        <p:nvPicPr>
          <p:cNvPr id="17" name="Picture 16" descr="4.jpg"/>
          <p:cNvPicPr>
            <a:picLocks noChangeAspect="1"/>
          </p:cNvPicPr>
          <p:nvPr/>
        </p:nvPicPr>
        <p:blipFill>
          <a:blip r:embed="rId5">
            <a:lum bright="-5000"/>
            <a:alphaModFix amt="40000"/>
          </a:blip>
          <a:stretch>
            <a:fillRect/>
          </a:stretch>
        </p:blipFill>
        <p:spPr>
          <a:xfrm>
            <a:off x="400050" y="2110872"/>
            <a:ext cx="5238750" cy="4191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791200" y="2748677"/>
            <a:ext cx="289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Per le frane e le cavità ci si è riferiti al concetto più generale di </a:t>
            </a:r>
            <a:r>
              <a:rPr lang="it-IT" b="1" dirty="0" smtClean="0"/>
              <a:t>danno </a:t>
            </a:r>
            <a:r>
              <a:rPr lang="it-IT" dirty="0" smtClean="0"/>
              <a:t>(considerato quindi nella valutazione del valore esposto) come convenzionalmente adottato nella pratica comune per l’analisi di questi rischi</a:t>
            </a:r>
            <a:endParaRPr lang="it-IT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455146"/>
            <a:ext cx="82296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Geologia ambientale e dei materiali - A.A. 2007/2008 - Prof. Guido Giordano  (</a:t>
            </a:r>
            <a:fld id="{D75C80FC-F41A-9A43-8008-AAA89EB9B834}" type="slidenum">
              <a:rPr lang="it-IT" sz="1600" smtClean="0">
                <a:solidFill>
                  <a:schemeClr val="bg1">
                    <a:lumMod val="85000"/>
                  </a:schemeClr>
                </a:solidFill>
              </a:rPr>
              <a:pPr algn="ctr"/>
              <a:t>15</a:t>
            </a:fld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) </a:t>
            </a:r>
            <a:endParaRPr lang="it-IT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30314"/>
            <a:ext cx="754380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Università degli studi Roma Tre</a:t>
            </a:r>
          </a:p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Ingegneria per la protezione del territorio dai rischi naturali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 descr="logo%20u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77" y="76200"/>
            <a:ext cx="1441723" cy="783337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cxnSp>
        <p:nvCxnSpPr>
          <p:cNvPr id="20" name="Straight Connector 19"/>
          <p:cNvCxnSpPr/>
          <p:nvPr/>
        </p:nvCxnSpPr>
        <p:spPr>
          <a:xfrm>
            <a:off x="234677" y="944962"/>
            <a:ext cx="8452123" cy="1588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4677" y="1062625"/>
            <a:ext cx="74615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VALUTAZIONE VALORE</a:t>
            </a:r>
          </a:p>
          <a:p>
            <a:endParaRPr lang="it-IT" sz="3000" b="1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4677" y="1616623"/>
            <a:ext cx="8229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Identificazione delle densità abitative:</a:t>
            </a:r>
          </a:p>
          <a:p>
            <a:pPr>
              <a:buFont typeface="Arial"/>
              <a:buChar char="•"/>
            </a:pPr>
            <a:endParaRPr lang="it-IT" dirty="0"/>
          </a:p>
        </p:txBody>
      </p:sp>
      <p:sp>
        <p:nvSpPr>
          <p:cNvPr id="12" name="TextBox 11"/>
          <p:cNvSpPr txBox="1"/>
          <p:nvPr/>
        </p:nvSpPr>
        <p:spPr>
          <a:xfrm>
            <a:off x="234677" y="1985955"/>
            <a:ext cx="8452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smtClean="0"/>
              <a:t>Analisi preliminare: classificazione qualitativa in base a indicazioni PRG:</a:t>
            </a:r>
            <a:endParaRPr lang="it-IT" i="1" dirty="0"/>
          </a:p>
        </p:txBody>
      </p:sp>
      <p:pic>
        <p:nvPicPr>
          <p:cNvPr id="16" name="Picture 15" descr="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2438400"/>
            <a:ext cx="4718322" cy="37746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legenda geomorfologi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7400" y="2878374"/>
            <a:ext cx="1296751" cy="2893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5257801" y="2438400"/>
            <a:ext cx="36575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it-IT" dirty="0" smtClean="0"/>
              <a:t> Sovrapposizione carte urbanistiche (sistemi e regole) dei </a:t>
            </a:r>
            <a:r>
              <a:rPr lang="it-IT" dirty="0" err="1" smtClean="0"/>
              <a:t>4</a:t>
            </a:r>
            <a:r>
              <a:rPr lang="it-IT" dirty="0" smtClean="0"/>
              <a:t> municipi</a:t>
            </a:r>
          </a:p>
          <a:p>
            <a:pPr>
              <a:buFont typeface="Arial"/>
              <a:buChar char="•"/>
            </a:pPr>
            <a:endParaRPr lang="it-IT" dirty="0" smtClean="0"/>
          </a:p>
          <a:p>
            <a:pPr>
              <a:buFont typeface="Arial"/>
              <a:buChar char="•"/>
            </a:pPr>
            <a:r>
              <a:rPr lang="it-IT" dirty="0" smtClean="0"/>
              <a:t> Identificazione area d’interesse</a:t>
            </a:r>
          </a:p>
          <a:p>
            <a:pPr>
              <a:buFont typeface="Arial"/>
              <a:buChar char="•"/>
            </a:pPr>
            <a:endParaRPr lang="it-IT" dirty="0" smtClean="0"/>
          </a:p>
          <a:p>
            <a:pPr>
              <a:buFont typeface="Arial"/>
              <a:buChar char="•"/>
            </a:pPr>
            <a:r>
              <a:rPr lang="it-IT" dirty="0" smtClean="0"/>
              <a:t> Trasferimento informazioni carta PRG su carta geologica di </a:t>
            </a:r>
            <a:r>
              <a:rPr lang="it-IT" dirty="0" err="1" smtClean="0"/>
              <a:t>Funiciello</a:t>
            </a:r>
            <a:r>
              <a:rPr lang="it-IT" dirty="0" smtClean="0"/>
              <a:t> &amp; Giordano</a:t>
            </a:r>
            <a:endParaRPr lang="it-IT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455146"/>
            <a:ext cx="82296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Geologia ambientale e dei materiali - A.A. 2007/2008 - Prof. Guido Giordano  (</a:t>
            </a:r>
            <a:fld id="{D75C80FC-F41A-9A43-8008-AAA89EB9B834}" type="slidenum">
              <a:rPr lang="it-IT" sz="1600" smtClean="0">
                <a:solidFill>
                  <a:schemeClr val="bg1">
                    <a:lumMod val="85000"/>
                  </a:schemeClr>
                </a:solidFill>
              </a:rPr>
              <a:pPr algn="ctr"/>
              <a:t>16</a:t>
            </a:fld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) </a:t>
            </a:r>
            <a:endParaRPr lang="it-IT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30314"/>
            <a:ext cx="754380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Università degli studi Roma Tre</a:t>
            </a:r>
          </a:p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Ingegneria per la protezione del territorio dai rischi naturali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 descr="logo%20u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77" y="76200"/>
            <a:ext cx="1441723" cy="783337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cxnSp>
        <p:nvCxnSpPr>
          <p:cNvPr id="20" name="Straight Connector 19"/>
          <p:cNvCxnSpPr/>
          <p:nvPr/>
        </p:nvCxnSpPr>
        <p:spPr>
          <a:xfrm>
            <a:off x="234677" y="944962"/>
            <a:ext cx="8452123" cy="1588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4677" y="1062625"/>
            <a:ext cx="74615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VALUTAZIONE VALORE</a:t>
            </a:r>
          </a:p>
          <a:p>
            <a:endParaRPr lang="it-IT" sz="3000" b="1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4677" y="1616623"/>
            <a:ext cx="822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Determinazione delle categorie:</a:t>
            </a:r>
          </a:p>
          <a:p>
            <a:pPr>
              <a:buFont typeface="Arial"/>
              <a:buChar char="•"/>
            </a:pPr>
            <a:endParaRPr lang="it-IT" dirty="0"/>
          </a:p>
        </p:txBody>
      </p:sp>
      <p:sp>
        <p:nvSpPr>
          <p:cNvPr id="19" name="TextBox 18"/>
          <p:cNvSpPr txBox="1"/>
          <p:nvPr/>
        </p:nvSpPr>
        <p:spPr>
          <a:xfrm>
            <a:off x="381001" y="5477470"/>
            <a:ext cx="73151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it-IT" dirty="0" smtClean="0"/>
              <a:t> Classificazione territorio secondo </a:t>
            </a:r>
            <a:r>
              <a:rPr lang="it-IT" b="1" dirty="0" smtClean="0"/>
              <a:t>densità abitativa</a:t>
            </a:r>
          </a:p>
          <a:p>
            <a:pPr>
              <a:buFont typeface="Arial"/>
              <a:buChar char="•"/>
            </a:pPr>
            <a:r>
              <a:rPr lang="it-IT" dirty="0" smtClean="0"/>
              <a:t> Classificazione territorio secondo </a:t>
            </a:r>
            <a:r>
              <a:rPr lang="it-IT" b="1" dirty="0" smtClean="0"/>
              <a:t>funzionalità infrastrutture</a:t>
            </a:r>
          </a:p>
          <a:p>
            <a:pPr>
              <a:buFont typeface="Arial"/>
              <a:buChar char="•"/>
            </a:pPr>
            <a:r>
              <a:rPr lang="it-IT" dirty="0" smtClean="0"/>
              <a:t> Classificazione territorio secondo </a:t>
            </a:r>
            <a:r>
              <a:rPr lang="it-IT" b="1" dirty="0" smtClean="0"/>
              <a:t>valore artistico - culturale</a:t>
            </a:r>
            <a:r>
              <a:rPr lang="it-IT" dirty="0" smtClean="0"/>
              <a:t>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952" y="2032000"/>
            <a:ext cx="5795596" cy="3225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455146"/>
            <a:ext cx="82296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Geologia ambientale e dei materiali - A.A. 2007/2008 - Prof. Guido Giordano  (</a:t>
            </a:r>
            <a:fld id="{D75C80FC-F41A-9A43-8008-AAA89EB9B834}" type="slidenum">
              <a:rPr lang="it-IT" sz="1600" smtClean="0">
                <a:solidFill>
                  <a:schemeClr val="bg1">
                    <a:lumMod val="85000"/>
                  </a:schemeClr>
                </a:solidFill>
              </a:rPr>
              <a:pPr algn="ctr"/>
              <a:t>17</a:t>
            </a:fld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) </a:t>
            </a:r>
            <a:endParaRPr lang="it-IT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30314"/>
            <a:ext cx="754380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Università degli studi Roma Tre</a:t>
            </a:r>
          </a:p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Ingegneria per la protezione del territorio dai rischi naturali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 descr="logo%20u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77" y="76200"/>
            <a:ext cx="1441723" cy="783337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cxnSp>
        <p:nvCxnSpPr>
          <p:cNvPr id="20" name="Straight Connector 19"/>
          <p:cNvCxnSpPr/>
          <p:nvPr/>
        </p:nvCxnSpPr>
        <p:spPr>
          <a:xfrm>
            <a:off x="234677" y="944962"/>
            <a:ext cx="8452123" cy="1588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4677" y="1062625"/>
            <a:ext cx="74615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VALUTAZIONE VALORE</a:t>
            </a:r>
          </a:p>
          <a:p>
            <a:endParaRPr lang="it-IT" sz="3000" b="1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4677" y="1616623"/>
            <a:ext cx="822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Carta del valore esposto:</a:t>
            </a:r>
          </a:p>
          <a:p>
            <a:pPr>
              <a:buFont typeface="Arial"/>
              <a:buChar char="•"/>
            </a:pPr>
            <a:endParaRPr lang="it-IT" dirty="0"/>
          </a:p>
        </p:txBody>
      </p:sp>
      <p:pic>
        <p:nvPicPr>
          <p:cNvPr id="16" name="Picture 15" descr="geo3741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00" y="2057400"/>
            <a:ext cx="5257800" cy="4319808"/>
          </a:xfrm>
          <a:prstGeom prst="rect">
            <a:avLst/>
          </a:prstGeom>
        </p:spPr>
      </p:pic>
      <p:pic>
        <p:nvPicPr>
          <p:cNvPr id="17" name="Picture 16" descr="4.jpg"/>
          <p:cNvPicPr>
            <a:picLocks noChangeAspect="1"/>
          </p:cNvPicPr>
          <p:nvPr/>
        </p:nvPicPr>
        <p:blipFill>
          <a:blip r:embed="rId5">
            <a:lum bright="-5000"/>
            <a:alphaModFix amt="40000"/>
          </a:blip>
          <a:stretch>
            <a:fillRect/>
          </a:stretch>
        </p:blipFill>
        <p:spPr>
          <a:xfrm>
            <a:off x="1924050" y="2110872"/>
            <a:ext cx="5238750" cy="41910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455146"/>
            <a:ext cx="82296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Geologia ambientale e dei materiali - A.A. 2007/2008 - Prof. Guido Giordano  (</a:t>
            </a:r>
            <a:fld id="{D75C80FC-F41A-9A43-8008-AAA89EB9B834}" type="slidenum">
              <a:rPr lang="it-IT" sz="1600" smtClean="0">
                <a:solidFill>
                  <a:schemeClr val="bg1">
                    <a:lumMod val="85000"/>
                  </a:schemeClr>
                </a:solidFill>
              </a:rPr>
              <a:pPr algn="ctr"/>
              <a:t>18</a:t>
            </a:fld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) </a:t>
            </a:r>
            <a:endParaRPr lang="it-IT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30314"/>
            <a:ext cx="754380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Università degli studi Roma Tre</a:t>
            </a:r>
          </a:p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Ingegneria per la protezione del territorio dai rischi naturali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 descr="logo%20u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77" y="76200"/>
            <a:ext cx="1441723" cy="783337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cxnSp>
        <p:nvCxnSpPr>
          <p:cNvPr id="20" name="Straight Connector 19"/>
          <p:cNvCxnSpPr/>
          <p:nvPr/>
        </p:nvCxnSpPr>
        <p:spPr>
          <a:xfrm>
            <a:off x="234677" y="944962"/>
            <a:ext cx="8452123" cy="1588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4677" y="1062625"/>
            <a:ext cx="74615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CALCOLO RISCHIO</a:t>
            </a:r>
          </a:p>
          <a:p>
            <a:endParaRPr lang="it-IT" sz="3000" b="1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4677" y="1616623"/>
            <a:ext cx="822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Calcolo dei valori di rischio:</a:t>
            </a:r>
          </a:p>
          <a:p>
            <a:pPr>
              <a:buFont typeface="Arial"/>
              <a:buChar char="•"/>
            </a:pPr>
            <a:endParaRPr lang="it-IT" dirty="0"/>
          </a:p>
        </p:txBody>
      </p:sp>
      <p:sp>
        <p:nvSpPr>
          <p:cNvPr id="19" name="TextBox 18"/>
          <p:cNvSpPr txBox="1"/>
          <p:nvPr/>
        </p:nvSpPr>
        <p:spPr>
          <a:xfrm>
            <a:off x="5257801" y="2057400"/>
            <a:ext cx="36575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it-IT" dirty="0" smtClean="0"/>
              <a:t> Calcolo prodotto pericolosità </a:t>
            </a:r>
            <a:r>
              <a:rPr lang="it-IT" dirty="0" err="1" smtClean="0"/>
              <a:t>x</a:t>
            </a:r>
            <a:r>
              <a:rPr lang="it-IT" dirty="0" smtClean="0"/>
              <a:t> vulnerabilità</a:t>
            </a:r>
          </a:p>
          <a:p>
            <a:pPr>
              <a:buFont typeface="Arial"/>
              <a:buChar char="•"/>
            </a:pPr>
            <a:r>
              <a:rPr lang="it-IT" dirty="0" smtClean="0"/>
              <a:t> Determinazione dei valori di rischio ottenuti moltiplicando il risultato precedente per il valore esposto</a:t>
            </a:r>
            <a:endParaRPr lang="it-IT" dirty="0"/>
          </a:p>
        </p:txBody>
      </p:sp>
      <p:pic>
        <p:nvPicPr>
          <p:cNvPr id="13" name="Picture 12" descr="Istantanea 2008-02-20 20-16-04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2124739"/>
            <a:ext cx="4800600" cy="1228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 descr="Istantanea 2008-02-20 21-43-48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677" y="3810000"/>
            <a:ext cx="4870723" cy="18484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 descr="Istantanea 2008-02-20 22-40-57.tif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677" y="3810000"/>
            <a:ext cx="4870723" cy="12433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 descr="Istantanea 2008-02-20 22-43-09.tif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4677" y="3810000"/>
            <a:ext cx="4870723" cy="1222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5257801" y="3420070"/>
            <a:ext cx="3428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it-IT" dirty="0" smtClean="0"/>
              <a:t>Determinazione delle </a:t>
            </a:r>
            <a:r>
              <a:rPr lang="it-IT" b="1" dirty="0" smtClean="0"/>
              <a:t>categorie di rischio</a:t>
            </a:r>
            <a:r>
              <a:rPr lang="it-IT" dirty="0" smtClean="0"/>
              <a:t> raggruppando i valori numerici</a:t>
            </a:r>
            <a:endParaRPr lang="it-IT" dirty="0"/>
          </a:p>
        </p:txBody>
      </p:sp>
      <p:pic>
        <p:nvPicPr>
          <p:cNvPr id="23" name="Picture 22" descr="Istantanea 2008-02-20 22-46-21.tif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19200" y="3505200"/>
            <a:ext cx="3048000" cy="253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455146"/>
            <a:ext cx="82296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Geologia ambientale e dei materiali - A.A. 2007/2008 - Prof. Guido Giordano  (</a:t>
            </a:r>
            <a:fld id="{D75C80FC-F41A-9A43-8008-AAA89EB9B834}" type="slidenum">
              <a:rPr lang="it-IT" sz="1600" smtClean="0">
                <a:solidFill>
                  <a:schemeClr val="bg1">
                    <a:lumMod val="85000"/>
                  </a:schemeClr>
                </a:solidFill>
              </a:rPr>
              <a:pPr algn="ctr"/>
              <a:t>19</a:t>
            </a:fld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) </a:t>
            </a:r>
            <a:endParaRPr lang="it-IT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30314"/>
            <a:ext cx="754380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Università degli studi Roma Tre</a:t>
            </a:r>
          </a:p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Ingegneria per la protezione del territorio dai rischi naturali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 descr="logo%20u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77" y="76200"/>
            <a:ext cx="1441723" cy="783337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cxnSp>
        <p:nvCxnSpPr>
          <p:cNvPr id="20" name="Straight Connector 19"/>
          <p:cNvCxnSpPr/>
          <p:nvPr/>
        </p:nvCxnSpPr>
        <p:spPr>
          <a:xfrm>
            <a:off x="234677" y="944962"/>
            <a:ext cx="8452123" cy="1588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4677" y="1062625"/>
            <a:ext cx="74615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CALCOLO RISCHIO</a:t>
            </a:r>
          </a:p>
          <a:p>
            <a:endParaRPr lang="it-IT" sz="3000" b="1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4677" y="1616623"/>
            <a:ext cx="822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/>
              <a:t>Frane:</a:t>
            </a:r>
            <a:endParaRPr lang="it-IT" sz="2000" dirty="0" smtClean="0"/>
          </a:p>
          <a:p>
            <a:pPr>
              <a:buFont typeface="Arial"/>
              <a:buChar char="•"/>
            </a:pPr>
            <a:endParaRPr lang="it-IT" dirty="0"/>
          </a:p>
        </p:txBody>
      </p:sp>
      <p:pic>
        <p:nvPicPr>
          <p:cNvPr id="16" name="Picture 15" descr="geo3741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2600" y="2057400"/>
            <a:ext cx="5257800" cy="4319808"/>
          </a:xfrm>
          <a:prstGeom prst="rect">
            <a:avLst/>
          </a:prstGeom>
        </p:spPr>
      </p:pic>
      <p:pic>
        <p:nvPicPr>
          <p:cNvPr id="17" name="Picture 16" descr="4.jpg"/>
          <p:cNvPicPr>
            <a:picLocks noChangeAspect="1"/>
          </p:cNvPicPr>
          <p:nvPr/>
        </p:nvPicPr>
        <p:blipFill>
          <a:blip r:embed="rId5">
            <a:lum bright="-5000"/>
            <a:alphaModFix amt="40000"/>
          </a:blip>
          <a:stretch>
            <a:fillRect/>
          </a:stretch>
        </p:blipFill>
        <p:spPr>
          <a:xfrm>
            <a:off x="1771650" y="2110872"/>
            <a:ext cx="5238750" cy="4191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4965" y="1613710"/>
            <a:ext cx="8452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Cavità:</a:t>
            </a:r>
            <a:endParaRPr lang="it-IT" b="1" dirty="0"/>
          </a:p>
        </p:txBody>
      </p:sp>
      <p:pic>
        <p:nvPicPr>
          <p:cNvPr id="12" name="Picture 11" descr="4.jpg"/>
          <p:cNvPicPr>
            <a:picLocks noChangeAspect="1"/>
          </p:cNvPicPr>
          <p:nvPr/>
        </p:nvPicPr>
        <p:blipFill>
          <a:blip r:embed="rId6">
            <a:lum bright="-5000"/>
            <a:alphaModFix amt="40000"/>
          </a:blip>
          <a:stretch>
            <a:fillRect/>
          </a:stretch>
        </p:blipFill>
        <p:spPr>
          <a:xfrm>
            <a:off x="1774752" y="2106580"/>
            <a:ext cx="5238750" cy="4191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34677" y="1613710"/>
            <a:ext cx="8362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Cedimenti:</a:t>
            </a:r>
            <a:endParaRPr lang="it-IT" b="1" dirty="0"/>
          </a:p>
        </p:txBody>
      </p:sp>
      <p:pic>
        <p:nvPicPr>
          <p:cNvPr id="14" name="Picture 13" descr="4.jpg"/>
          <p:cNvPicPr>
            <a:picLocks noChangeAspect="1"/>
          </p:cNvPicPr>
          <p:nvPr/>
        </p:nvPicPr>
        <p:blipFill>
          <a:blip r:embed="rId7">
            <a:lum bright="-5000"/>
            <a:alphaModFix amt="40000"/>
          </a:blip>
          <a:stretch>
            <a:fillRect/>
          </a:stretch>
        </p:blipFill>
        <p:spPr>
          <a:xfrm>
            <a:off x="1772990" y="2110872"/>
            <a:ext cx="5224705" cy="41910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455146"/>
            <a:ext cx="82296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Geologia ambientale e dei materiali - A.A. 2007/2008 - Prof. Guido Giordano  (</a:t>
            </a:r>
            <a:fld id="{D75C80FC-F41A-9A43-8008-AAA89EB9B834}" type="slidenum">
              <a:rPr lang="it-IT" sz="1600" smtClean="0">
                <a:solidFill>
                  <a:schemeClr val="bg1">
                    <a:lumMod val="85000"/>
                  </a:schemeClr>
                </a:solidFill>
              </a:rPr>
              <a:pPr algn="ctr"/>
              <a:t>2</a:t>
            </a:fld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) </a:t>
            </a:r>
            <a:endParaRPr lang="it-IT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30314"/>
            <a:ext cx="754380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Università degli studi Roma Tre</a:t>
            </a:r>
          </a:p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Ingegneria per la protezione del territorio dai rischi naturali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 descr="logo%20u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77" y="76200"/>
            <a:ext cx="1441723" cy="783337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cxnSp>
        <p:nvCxnSpPr>
          <p:cNvPr id="20" name="Straight Connector 19"/>
          <p:cNvCxnSpPr/>
          <p:nvPr/>
        </p:nvCxnSpPr>
        <p:spPr>
          <a:xfrm>
            <a:off x="234677" y="944962"/>
            <a:ext cx="8452123" cy="1588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Diagram 17"/>
          <p:cNvGraphicFramePr/>
          <p:nvPr/>
        </p:nvGraphicFramePr>
        <p:xfrm>
          <a:off x="228600" y="1371600"/>
          <a:ext cx="8686800" cy="50292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455146"/>
            <a:ext cx="82296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Geologia ambientale e dei materiali - A.A. 2007/2008 - Prof. Guido Giordano  (</a:t>
            </a:r>
            <a:fld id="{D75C80FC-F41A-9A43-8008-AAA89EB9B834}" type="slidenum">
              <a:rPr lang="it-IT" sz="1600" smtClean="0">
                <a:solidFill>
                  <a:schemeClr val="bg1">
                    <a:lumMod val="85000"/>
                  </a:schemeClr>
                </a:solidFill>
              </a:rPr>
              <a:pPr algn="ctr"/>
              <a:t>20</a:t>
            </a:fld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) </a:t>
            </a:r>
            <a:endParaRPr lang="it-IT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30314"/>
            <a:ext cx="754380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Università degli studi Roma Tre</a:t>
            </a:r>
          </a:p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Ingegneria per la protezione del territorio dai rischi naturali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 descr="logo%20u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77" y="76200"/>
            <a:ext cx="1441723" cy="783337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cxnSp>
        <p:nvCxnSpPr>
          <p:cNvPr id="20" name="Straight Connector 19"/>
          <p:cNvCxnSpPr/>
          <p:nvPr/>
        </p:nvCxnSpPr>
        <p:spPr>
          <a:xfrm>
            <a:off x="234677" y="944962"/>
            <a:ext cx="8452123" cy="1588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Diagram 17"/>
          <p:cNvGraphicFramePr/>
          <p:nvPr/>
        </p:nvGraphicFramePr>
        <p:xfrm>
          <a:off x="228600" y="1676400"/>
          <a:ext cx="8686800" cy="47244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34677" y="1062625"/>
            <a:ext cx="53279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PROPOSTE </a:t>
            </a:r>
            <a:r>
              <a:rPr lang="it-IT" sz="3000" b="1" dirty="0" err="1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D’INTERVENTO</a:t>
            </a:r>
            <a:r>
              <a:rPr lang="it-IT" sz="3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:</a:t>
            </a:r>
          </a:p>
          <a:p>
            <a:endParaRPr lang="it-IT" sz="3000" b="1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455146"/>
            <a:ext cx="82296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Geologia ambientale e dei materiali - A.A. 2007/2008 - Prof. Guido Giordano  (</a:t>
            </a:r>
            <a:fld id="{D75C80FC-F41A-9A43-8008-AAA89EB9B834}" type="slidenum">
              <a:rPr lang="it-IT" sz="1600" smtClean="0">
                <a:solidFill>
                  <a:schemeClr val="bg1">
                    <a:lumMod val="85000"/>
                  </a:schemeClr>
                </a:solidFill>
              </a:rPr>
              <a:pPr algn="ctr"/>
              <a:t>21</a:t>
            </a:fld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) </a:t>
            </a:r>
            <a:endParaRPr lang="it-IT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30314"/>
            <a:ext cx="754380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Università degli studi Roma Tre</a:t>
            </a:r>
          </a:p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Ingegneria per la protezione del territorio dai rischi naturali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 descr="logo%20u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77" y="76200"/>
            <a:ext cx="1441723" cy="783337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cxnSp>
        <p:nvCxnSpPr>
          <p:cNvPr id="20" name="Straight Connector 19"/>
          <p:cNvCxnSpPr/>
          <p:nvPr/>
        </p:nvCxnSpPr>
        <p:spPr>
          <a:xfrm>
            <a:off x="234677" y="944962"/>
            <a:ext cx="8452123" cy="1588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4677" y="1062625"/>
            <a:ext cx="84521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GRAZIE DELL’ATTENZIONE</a:t>
            </a:r>
          </a:p>
          <a:p>
            <a:endParaRPr lang="it-IT" sz="3000" b="1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4677" y="1676400"/>
            <a:ext cx="8452123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smtClean="0"/>
              <a:t>Riferimenti bibliografici:</a:t>
            </a:r>
          </a:p>
          <a:p>
            <a:endParaRPr lang="it-IT" sz="1200" dirty="0" smtClean="0"/>
          </a:p>
          <a:p>
            <a:r>
              <a:rPr lang="en-US" sz="1400" i="1" dirty="0" err="1" smtClean="0"/>
              <a:t>Memorie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descrittive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della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carta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geologica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d'Italia</a:t>
            </a:r>
            <a:r>
              <a:rPr lang="en-US" sz="1400" i="1" dirty="0" smtClean="0"/>
              <a:t> </a:t>
            </a:r>
            <a:r>
              <a:rPr lang="en-US" sz="1400" dirty="0" smtClean="0"/>
              <a:t>– Vol. I - IPZS R. </a:t>
            </a:r>
            <a:r>
              <a:rPr lang="en-US" sz="1400" dirty="0" err="1" smtClean="0"/>
              <a:t>Funiciello</a:t>
            </a:r>
            <a:r>
              <a:rPr lang="en-US" sz="1400" dirty="0" smtClean="0"/>
              <a:t> et </a:t>
            </a:r>
            <a:r>
              <a:rPr lang="en-US" sz="1400" dirty="0" err="1" smtClean="0"/>
              <a:t>alii</a:t>
            </a:r>
            <a:r>
              <a:rPr lang="en-US" sz="1400" dirty="0" smtClean="0"/>
              <a:t> (a </a:t>
            </a:r>
            <a:r>
              <a:rPr lang="en-US" sz="1400" dirty="0" err="1" smtClean="0"/>
              <a:t>cura</a:t>
            </a:r>
            <a:r>
              <a:rPr lang="en-US" sz="1400" dirty="0" smtClean="0"/>
              <a:t> </a:t>
            </a:r>
            <a:r>
              <a:rPr lang="en-US" sz="1400" dirty="0" err="1" smtClean="0"/>
              <a:t>di</a:t>
            </a:r>
            <a:r>
              <a:rPr lang="en-US" sz="1400" dirty="0" smtClean="0"/>
              <a:t>), 1995 </a:t>
            </a:r>
          </a:p>
          <a:p>
            <a:r>
              <a:rPr lang="en-US" sz="1400" i="1" dirty="0" err="1" smtClean="0"/>
              <a:t>Carta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geologica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di</a:t>
            </a:r>
            <a:r>
              <a:rPr lang="en-US" sz="1400" i="1" dirty="0" smtClean="0"/>
              <a:t> Roma </a:t>
            </a:r>
            <a:r>
              <a:rPr lang="en-US" sz="1400" dirty="0" smtClean="0"/>
              <a:t>– </a:t>
            </a:r>
            <a:r>
              <a:rPr lang="en-US" sz="1400" dirty="0" err="1" smtClean="0"/>
              <a:t>scala</a:t>
            </a:r>
            <a:r>
              <a:rPr lang="en-US" sz="1400" dirty="0" smtClean="0"/>
              <a:t> 1:10000, R. </a:t>
            </a:r>
            <a:r>
              <a:rPr lang="en-US" sz="1400" dirty="0" err="1" smtClean="0"/>
              <a:t>Funiciello</a:t>
            </a:r>
            <a:r>
              <a:rPr lang="en-US" sz="1400" dirty="0" smtClean="0"/>
              <a:t>, G. Giordano, 2005 </a:t>
            </a:r>
          </a:p>
          <a:p>
            <a:r>
              <a:rPr lang="en-US" sz="1400" i="1" dirty="0" smtClean="0"/>
              <a:t>Piano </a:t>
            </a:r>
            <a:r>
              <a:rPr lang="en-US" sz="1400" i="1" dirty="0" err="1" smtClean="0"/>
              <a:t>regolatore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generale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di</a:t>
            </a:r>
            <a:r>
              <a:rPr lang="en-US" sz="1400" i="1" dirty="0" smtClean="0"/>
              <a:t> Roma </a:t>
            </a:r>
            <a:r>
              <a:rPr lang="en-US" sz="1400" dirty="0" smtClean="0"/>
              <a:t>– </a:t>
            </a:r>
            <a:r>
              <a:rPr lang="en-US" sz="1400" dirty="0" err="1" smtClean="0"/>
              <a:t>Relazione</a:t>
            </a:r>
            <a:r>
              <a:rPr lang="en-US" sz="1400" dirty="0" smtClean="0"/>
              <a:t> </a:t>
            </a:r>
            <a:r>
              <a:rPr lang="en-US" sz="1400" dirty="0" err="1" smtClean="0"/>
              <a:t>geologico</a:t>
            </a:r>
            <a:r>
              <a:rPr lang="en-US" sz="1400" dirty="0" smtClean="0"/>
              <a:t> </a:t>
            </a:r>
            <a:r>
              <a:rPr lang="en-US" sz="1400" dirty="0" err="1" smtClean="0"/>
              <a:t>tecnica</a:t>
            </a:r>
            <a:r>
              <a:rPr lang="en-US" sz="1400" dirty="0" smtClean="0"/>
              <a:t>, 2003 </a:t>
            </a:r>
          </a:p>
          <a:p>
            <a:r>
              <a:rPr lang="en-US" sz="1400" i="1" dirty="0" err="1" smtClean="0"/>
              <a:t>Geologia</a:t>
            </a:r>
            <a:r>
              <a:rPr lang="en-US" sz="1400" i="1" dirty="0" smtClean="0"/>
              <a:t> del </a:t>
            </a:r>
            <a:r>
              <a:rPr lang="en-US" sz="1400" i="1" dirty="0" err="1" smtClean="0"/>
              <a:t>territorio</a:t>
            </a:r>
            <a:r>
              <a:rPr lang="en-US" sz="1400" i="1" dirty="0" smtClean="0"/>
              <a:t> del </a:t>
            </a:r>
            <a:r>
              <a:rPr lang="en-US" sz="1400" i="1" dirty="0" err="1" smtClean="0"/>
              <a:t>comune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di</a:t>
            </a:r>
            <a:r>
              <a:rPr lang="en-US" sz="1400" i="1" dirty="0" smtClean="0"/>
              <a:t> Roma </a:t>
            </a:r>
            <a:r>
              <a:rPr lang="en-US" sz="1400" dirty="0" smtClean="0"/>
              <a:t>- </a:t>
            </a:r>
            <a:r>
              <a:rPr lang="en-US" sz="1400" dirty="0" err="1" smtClean="0"/>
              <a:t>Ugo</a:t>
            </a:r>
            <a:r>
              <a:rPr lang="en-US" sz="1400" dirty="0" smtClean="0"/>
              <a:t> </a:t>
            </a:r>
            <a:r>
              <a:rPr lang="en-US" sz="1400" dirty="0" err="1" smtClean="0"/>
              <a:t>Ventriglia</a:t>
            </a:r>
            <a:r>
              <a:rPr lang="en-US" sz="1400" dirty="0" smtClean="0"/>
              <a:t>, 2002 </a:t>
            </a:r>
          </a:p>
          <a:p>
            <a:r>
              <a:rPr lang="en-US" sz="1400" i="1" dirty="0" err="1" smtClean="0"/>
              <a:t>Relazione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mappa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di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rischio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geotecnico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zona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Eur</a:t>
            </a:r>
            <a:r>
              <a:rPr lang="en-US" sz="1400" dirty="0" smtClean="0"/>
              <a:t>- </a:t>
            </a:r>
            <a:r>
              <a:rPr lang="en-US" sz="1400" dirty="0" err="1" smtClean="0"/>
              <a:t>Furgani</a:t>
            </a:r>
            <a:r>
              <a:rPr lang="en-US" sz="1400" dirty="0" smtClean="0"/>
              <a:t> Luca </a:t>
            </a:r>
            <a:r>
              <a:rPr lang="en-US" sz="1400" dirty="0" err="1" smtClean="0"/>
              <a:t>e</a:t>
            </a:r>
            <a:r>
              <a:rPr lang="en-US" sz="1400" dirty="0" smtClean="0"/>
              <a:t> </a:t>
            </a:r>
            <a:r>
              <a:rPr lang="en-US" sz="1400" dirty="0" err="1" smtClean="0"/>
              <a:t>Zannoni</a:t>
            </a:r>
            <a:r>
              <a:rPr lang="en-US" sz="1400" dirty="0" smtClean="0"/>
              <a:t> </a:t>
            </a:r>
            <a:r>
              <a:rPr lang="en-US" sz="1400" dirty="0" err="1" smtClean="0"/>
              <a:t>Edoardo</a:t>
            </a:r>
            <a:r>
              <a:rPr lang="en-US" sz="1400" dirty="0" smtClean="0"/>
              <a:t>, 2007 </a:t>
            </a:r>
          </a:p>
          <a:p>
            <a:r>
              <a:rPr lang="en-US" sz="1400" i="1" dirty="0" err="1" smtClean="0"/>
              <a:t>Geologia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applicata</a:t>
            </a:r>
            <a:r>
              <a:rPr lang="en-US" sz="1400" i="1" dirty="0" smtClean="0"/>
              <a:t> – Il </a:t>
            </a:r>
            <a:r>
              <a:rPr lang="en-US" sz="1400" i="1" dirty="0" err="1" smtClean="0"/>
              <a:t>rilevamento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geologico-tecnico</a:t>
            </a:r>
            <a:r>
              <a:rPr lang="en-US" sz="1400" i="1" dirty="0" smtClean="0"/>
              <a:t> </a:t>
            </a:r>
            <a:r>
              <a:rPr lang="en-US" sz="1400" dirty="0" smtClean="0"/>
              <a:t>- Laura </a:t>
            </a:r>
            <a:r>
              <a:rPr lang="en-US" sz="1400" dirty="0" err="1" smtClean="0"/>
              <a:t>Scesi</a:t>
            </a:r>
            <a:r>
              <a:rPr lang="en-US" sz="1400" dirty="0" smtClean="0"/>
              <a:t>, Monica </a:t>
            </a:r>
            <a:r>
              <a:rPr lang="en-US" sz="1400" dirty="0" err="1" smtClean="0"/>
              <a:t>Papini</a:t>
            </a:r>
            <a:r>
              <a:rPr lang="en-US" sz="1400" dirty="0" smtClean="0"/>
              <a:t>, Paola </a:t>
            </a:r>
            <a:r>
              <a:rPr lang="en-US" sz="1400" dirty="0" err="1" smtClean="0"/>
              <a:t>Gattinoni</a:t>
            </a:r>
            <a:r>
              <a:rPr lang="en-US" sz="1400" dirty="0" smtClean="0"/>
              <a:t>, Ed. </a:t>
            </a:r>
            <a:r>
              <a:rPr lang="en-US" sz="1400" dirty="0" err="1" smtClean="0"/>
              <a:t>Ambrosiana</a:t>
            </a:r>
            <a:r>
              <a:rPr lang="en-US" sz="1400" dirty="0" smtClean="0"/>
              <a:t>, 2005 </a:t>
            </a:r>
          </a:p>
          <a:p>
            <a:r>
              <a:rPr lang="en-US" sz="1400" i="1" dirty="0" err="1" smtClean="0"/>
              <a:t>Elementi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di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geotecnica</a:t>
            </a:r>
            <a:r>
              <a:rPr lang="en-US" sz="1400" i="1" dirty="0" smtClean="0"/>
              <a:t>  </a:t>
            </a:r>
            <a:r>
              <a:rPr lang="en-US" sz="1400" dirty="0" smtClean="0"/>
              <a:t>- </a:t>
            </a:r>
            <a:r>
              <a:rPr lang="en-US" sz="1400" dirty="0" err="1" smtClean="0"/>
              <a:t>Pietro</a:t>
            </a:r>
            <a:r>
              <a:rPr lang="en-US" sz="1400" dirty="0" smtClean="0"/>
              <a:t> Colombo </a:t>
            </a:r>
            <a:r>
              <a:rPr lang="en-US" sz="1400" dirty="0" err="1" smtClean="0"/>
              <a:t>e</a:t>
            </a:r>
            <a:r>
              <a:rPr lang="en-US" sz="1400" dirty="0" smtClean="0"/>
              <a:t> Francesco </a:t>
            </a:r>
            <a:r>
              <a:rPr lang="en-US" sz="1400" dirty="0" err="1" smtClean="0"/>
              <a:t>Colleselli</a:t>
            </a:r>
            <a:r>
              <a:rPr lang="en-US" sz="1400" dirty="0" smtClean="0"/>
              <a:t>, </a:t>
            </a:r>
            <a:r>
              <a:rPr lang="en-US" sz="1400" dirty="0" err="1" smtClean="0"/>
              <a:t>Zanichelli</a:t>
            </a:r>
            <a:r>
              <a:rPr lang="en-US" sz="1400" dirty="0" smtClean="0"/>
              <a:t> </a:t>
            </a:r>
          </a:p>
          <a:p>
            <a:r>
              <a:rPr lang="en-US" sz="1400" i="1" dirty="0" err="1" smtClean="0"/>
              <a:t>Guida</a:t>
            </a:r>
            <a:r>
              <a:rPr lang="en-US" sz="1400" i="1" dirty="0" smtClean="0"/>
              <a:t> ad un </a:t>
            </a:r>
            <a:r>
              <a:rPr lang="en-US" sz="1400" i="1" dirty="0" err="1" smtClean="0"/>
              <a:t>itinerario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geologico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attraverso</a:t>
            </a:r>
            <a:r>
              <a:rPr lang="en-US" sz="1400" i="1" dirty="0" smtClean="0"/>
              <a:t> la </a:t>
            </a:r>
            <a:r>
              <a:rPr lang="en-US" sz="1400" i="1" dirty="0" err="1" smtClean="0"/>
              <a:t>città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di</a:t>
            </a:r>
            <a:r>
              <a:rPr lang="en-US" sz="1400" i="1" dirty="0" smtClean="0"/>
              <a:t> Roma </a:t>
            </a:r>
            <a:r>
              <a:rPr lang="en-US" sz="1400" dirty="0" smtClean="0"/>
              <a:t>-  R. </a:t>
            </a:r>
            <a:r>
              <a:rPr lang="en-US" sz="1400" dirty="0" err="1" smtClean="0"/>
              <a:t>Funiciello</a:t>
            </a:r>
            <a:r>
              <a:rPr lang="en-US" sz="1400" dirty="0" smtClean="0"/>
              <a:t>,  G. Giordano, B. </a:t>
            </a:r>
            <a:r>
              <a:rPr lang="en-US" sz="1400" dirty="0" err="1" smtClean="0"/>
              <a:t>Adanti</a:t>
            </a:r>
            <a:r>
              <a:rPr lang="en-US" sz="1400" dirty="0" smtClean="0"/>
              <a:t>, C. </a:t>
            </a:r>
            <a:r>
              <a:rPr lang="en-US" sz="1400" dirty="0" err="1" smtClean="0"/>
              <a:t>Giampaolo</a:t>
            </a:r>
            <a:r>
              <a:rPr lang="en-US" sz="1400" dirty="0" smtClean="0"/>
              <a:t>, M. </a:t>
            </a:r>
            <a:r>
              <a:rPr lang="en-US" sz="1400" dirty="0" err="1" smtClean="0"/>
              <a:t>Parotto</a:t>
            </a:r>
            <a:r>
              <a:rPr lang="en-US" sz="1400" dirty="0" smtClean="0"/>
              <a:t>, L. </a:t>
            </a:r>
            <a:r>
              <a:rPr lang="en-US" sz="1400" dirty="0" err="1" smtClean="0"/>
              <a:t>Balzerano</a:t>
            </a:r>
            <a:r>
              <a:rPr lang="en-US" sz="1400" dirty="0" smtClean="0"/>
              <a:t> </a:t>
            </a:r>
            <a:r>
              <a:rPr lang="en-US" sz="1400" dirty="0" err="1" smtClean="0"/>
              <a:t>Dipartimento</a:t>
            </a:r>
            <a:r>
              <a:rPr lang="en-US" sz="1400" dirty="0" smtClean="0"/>
              <a:t> </a:t>
            </a:r>
            <a:r>
              <a:rPr lang="en-US" sz="1400" dirty="0" err="1" smtClean="0"/>
              <a:t>Scienze</a:t>
            </a:r>
            <a:r>
              <a:rPr lang="en-US" sz="1400" dirty="0" smtClean="0"/>
              <a:t> </a:t>
            </a:r>
            <a:r>
              <a:rPr lang="en-US" sz="1400" dirty="0" err="1" smtClean="0"/>
              <a:t>Geologiche</a:t>
            </a:r>
            <a:r>
              <a:rPr lang="en-US" sz="1400" dirty="0" smtClean="0"/>
              <a:t>, </a:t>
            </a:r>
            <a:r>
              <a:rPr lang="en-US" sz="1400" dirty="0" err="1" smtClean="0"/>
              <a:t>Università</a:t>
            </a:r>
            <a:r>
              <a:rPr lang="en-US" sz="1400" dirty="0" smtClean="0"/>
              <a:t> Roma TRE </a:t>
            </a:r>
          </a:p>
          <a:p>
            <a:r>
              <a:rPr lang="en-US" sz="1400" i="1" dirty="0" err="1" smtClean="0"/>
              <a:t>Gianicolense</a:t>
            </a:r>
            <a:r>
              <a:rPr lang="en-US" sz="1400" dirty="0" smtClean="0"/>
              <a:t>. </a:t>
            </a:r>
            <a:r>
              <a:rPr lang="en-US" sz="1400" dirty="0" err="1" smtClean="0"/>
              <a:t>Wikipedia</a:t>
            </a:r>
            <a:r>
              <a:rPr lang="en-US" sz="1400" dirty="0" smtClean="0"/>
              <a:t>, </a:t>
            </a:r>
            <a:r>
              <a:rPr lang="en-US" sz="1400" dirty="0" err="1" smtClean="0"/>
              <a:t>L'enciclopedia</a:t>
            </a:r>
            <a:r>
              <a:rPr lang="en-US" sz="1400" dirty="0" smtClean="0"/>
              <a:t> </a:t>
            </a:r>
            <a:r>
              <a:rPr lang="en-US" sz="1400" dirty="0" err="1" smtClean="0"/>
              <a:t>libera</a:t>
            </a:r>
            <a:r>
              <a:rPr lang="en-US" sz="1400" dirty="0" smtClean="0"/>
              <a:t>. </a:t>
            </a:r>
            <a:r>
              <a:rPr lang="en-US" sz="1400" dirty="0" err="1" smtClean="0"/>
              <a:t>Tratto</a:t>
            </a:r>
            <a:r>
              <a:rPr lang="en-US" sz="1400" dirty="0" smtClean="0"/>
              <a:t> l'11 </a:t>
            </a:r>
            <a:r>
              <a:rPr lang="en-US" sz="1400" dirty="0" err="1" smtClean="0"/>
              <a:t>febbraio</a:t>
            </a:r>
            <a:r>
              <a:rPr lang="en-US" sz="1400" dirty="0" smtClean="0"/>
              <a:t> 2008. </a:t>
            </a:r>
          </a:p>
          <a:p>
            <a:r>
              <a:rPr lang="en-US" sz="1400" i="1" dirty="0" err="1" smtClean="0"/>
              <a:t>Testaccio</a:t>
            </a:r>
            <a:r>
              <a:rPr lang="en-US" sz="1400" dirty="0" smtClean="0"/>
              <a:t>. </a:t>
            </a:r>
            <a:r>
              <a:rPr lang="en-US" sz="1400" dirty="0" err="1" smtClean="0"/>
              <a:t>Wikipedia</a:t>
            </a:r>
            <a:r>
              <a:rPr lang="en-US" sz="1400" dirty="0" smtClean="0"/>
              <a:t>, </a:t>
            </a:r>
            <a:r>
              <a:rPr lang="en-US" sz="1400" dirty="0" err="1" smtClean="0"/>
              <a:t>L'enciclopedia</a:t>
            </a:r>
            <a:r>
              <a:rPr lang="en-US" sz="1400" dirty="0" smtClean="0"/>
              <a:t> </a:t>
            </a:r>
            <a:r>
              <a:rPr lang="en-US" sz="1400" dirty="0" err="1" smtClean="0"/>
              <a:t>libera</a:t>
            </a:r>
            <a:r>
              <a:rPr lang="en-US" sz="1400" dirty="0" smtClean="0"/>
              <a:t>. </a:t>
            </a:r>
            <a:r>
              <a:rPr lang="en-US" sz="1400" dirty="0" err="1" smtClean="0"/>
              <a:t>Tratto</a:t>
            </a:r>
            <a:r>
              <a:rPr lang="en-US" sz="1400" dirty="0" smtClean="0"/>
              <a:t> l'11 </a:t>
            </a:r>
            <a:r>
              <a:rPr lang="en-US" sz="1400" dirty="0" err="1" smtClean="0"/>
              <a:t>febbraio</a:t>
            </a:r>
            <a:r>
              <a:rPr lang="en-US" sz="1400" dirty="0" smtClean="0"/>
              <a:t> 2008. </a:t>
            </a:r>
          </a:p>
          <a:p>
            <a:r>
              <a:rPr lang="en-US" sz="1400" i="1" dirty="0" smtClean="0"/>
              <a:t>Il </a:t>
            </a:r>
            <a:r>
              <a:rPr lang="en-US" sz="1400" i="1" dirty="0" err="1" smtClean="0"/>
              <a:t>rischio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da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frana</a:t>
            </a:r>
            <a:r>
              <a:rPr lang="en-US" sz="1400" dirty="0" smtClean="0"/>
              <a:t>, </a:t>
            </a:r>
            <a:r>
              <a:rPr lang="en-US" sz="1400" dirty="0" err="1" smtClean="0"/>
              <a:t>di</a:t>
            </a:r>
            <a:r>
              <a:rPr lang="en-US" sz="1400" dirty="0" smtClean="0"/>
              <a:t> Alessandro </a:t>
            </a:r>
            <a:r>
              <a:rPr lang="en-US" sz="1400" dirty="0" err="1" smtClean="0"/>
              <a:t>Annovi</a:t>
            </a:r>
            <a:r>
              <a:rPr lang="en-US" sz="1400" dirty="0" smtClean="0"/>
              <a:t>. </a:t>
            </a:r>
          </a:p>
          <a:p>
            <a:r>
              <a:rPr lang="en-US" sz="1400" i="1" dirty="0" smtClean="0"/>
              <a:t>Il </a:t>
            </a:r>
            <a:r>
              <a:rPr lang="en-US" sz="1400" i="1" dirty="0" err="1" smtClean="0"/>
              <a:t>rischio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idrogeologico</a:t>
            </a:r>
            <a:r>
              <a:rPr lang="en-US" sz="1400" i="1" dirty="0" smtClean="0"/>
              <a:t> in Italia</a:t>
            </a:r>
            <a:r>
              <a:rPr lang="en-US" sz="1400" dirty="0" smtClean="0"/>
              <a:t>, </a:t>
            </a:r>
            <a:r>
              <a:rPr lang="en-US" sz="1400" dirty="0" err="1" smtClean="0"/>
              <a:t>www.rischioidrogeologico.it</a:t>
            </a:r>
            <a:r>
              <a:rPr lang="en-US" sz="1400" dirty="0" smtClean="0"/>
              <a:t>, </a:t>
            </a:r>
            <a:r>
              <a:rPr lang="en-US" sz="1400" dirty="0" err="1" smtClean="0"/>
              <a:t>Tratto</a:t>
            </a:r>
            <a:r>
              <a:rPr lang="en-US" sz="1400" dirty="0" smtClean="0"/>
              <a:t> l'11 </a:t>
            </a:r>
            <a:r>
              <a:rPr lang="en-US" sz="1400" dirty="0" err="1" smtClean="0"/>
              <a:t>febbraio</a:t>
            </a:r>
            <a:r>
              <a:rPr lang="en-US" sz="1400" dirty="0" smtClean="0"/>
              <a:t> 2008. </a:t>
            </a:r>
          </a:p>
          <a:p>
            <a:r>
              <a:rPr lang="en-US" sz="1400" i="1" dirty="0" smtClean="0"/>
              <a:t>Il </a:t>
            </a:r>
            <a:r>
              <a:rPr lang="en-US" sz="1400" i="1" dirty="0" err="1" smtClean="0"/>
              <a:t>sottosuolo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delle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aree</a:t>
            </a:r>
            <a:r>
              <a:rPr lang="en-US" sz="1400" i="1" dirty="0" smtClean="0"/>
              <a:t> urbane: </a:t>
            </a:r>
            <a:r>
              <a:rPr lang="en-US" sz="1400" i="1" dirty="0" err="1" smtClean="0"/>
              <a:t>risorsa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o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minaccia</a:t>
            </a:r>
            <a:r>
              <a:rPr lang="en-US" sz="1400" i="1" dirty="0" smtClean="0"/>
              <a:t>? </a:t>
            </a:r>
            <a:r>
              <a:rPr lang="en-US" sz="1400" dirty="0" smtClean="0"/>
              <a:t>- Prof. Maurizio </a:t>
            </a:r>
            <a:r>
              <a:rPr lang="en-US" sz="1400" dirty="0" err="1" smtClean="0"/>
              <a:t>Sciotti</a:t>
            </a:r>
            <a:r>
              <a:rPr lang="en-US" sz="1400" dirty="0" smtClean="0"/>
              <a:t>, </a:t>
            </a:r>
            <a:r>
              <a:rPr lang="en-US" sz="1400" dirty="0" err="1" smtClean="0"/>
              <a:t>www.assonet</a:t>
            </a:r>
            <a:r>
              <a:rPr lang="en-US" sz="1400" dirty="0" smtClean="0"/>
              <a:t>.</a:t>
            </a:r>
          </a:p>
          <a:p>
            <a:r>
              <a:rPr lang="en-US" sz="1400" i="1" dirty="0" err="1" smtClean="0"/>
              <a:t>Grotte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e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cavità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sotterranee</a:t>
            </a:r>
            <a:r>
              <a:rPr lang="en-US" sz="1400" dirty="0" smtClean="0"/>
              <a:t>, </a:t>
            </a:r>
            <a:r>
              <a:rPr lang="en-US" sz="1400" dirty="0" err="1" smtClean="0"/>
              <a:t>www.ntanet.it</a:t>
            </a:r>
            <a:r>
              <a:rPr lang="en-US" sz="1400" dirty="0" smtClean="0"/>
              <a:t>, </a:t>
            </a:r>
            <a:r>
              <a:rPr lang="en-US" sz="1400" dirty="0" err="1" smtClean="0"/>
              <a:t>Tratto</a:t>
            </a:r>
            <a:r>
              <a:rPr lang="en-US" sz="1400" dirty="0" smtClean="0"/>
              <a:t> l'11 </a:t>
            </a:r>
            <a:r>
              <a:rPr lang="en-US" sz="1400" dirty="0" err="1" smtClean="0"/>
              <a:t>febbraio</a:t>
            </a:r>
            <a:r>
              <a:rPr lang="en-US" sz="1400" dirty="0" smtClean="0"/>
              <a:t> 2008. </a:t>
            </a:r>
          </a:p>
          <a:p>
            <a:r>
              <a:rPr lang="en-US" sz="1400" i="1" dirty="0" err="1" smtClean="0"/>
              <a:t>Valutazione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di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rischio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di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crollo</a:t>
            </a:r>
            <a:r>
              <a:rPr lang="en-US" sz="1400" i="1" dirty="0" smtClean="0"/>
              <a:t> per </a:t>
            </a:r>
            <a:r>
              <a:rPr lang="en-US" sz="1400" i="1" dirty="0" err="1" smtClean="0"/>
              <a:t>cavità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sotterranee</a:t>
            </a:r>
            <a:r>
              <a:rPr lang="en-US" sz="1400" i="1" dirty="0" smtClean="0"/>
              <a:t> (</a:t>
            </a:r>
            <a:r>
              <a:rPr lang="en-US" sz="1400" i="1" dirty="0" err="1" smtClean="0"/>
              <a:t>rischio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di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voragine</a:t>
            </a:r>
            <a:r>
              <a:rPr lang="en-US" sz="1400" i="1" dirty="0" smtClean="0"/>
              <a:t>)</a:t>
            </a:r>
            <a:r>
              <a:rPr lang="en-US" sz="1400" dirty="0" smtClean="0"/>
              <a:t>, Maurizio </a:t>
            </a:r>
            <a:r>
              <a:rPr lang="en-US" sz="1400" dirty="0" err="1" smtClean="0"/>
              <a:t>Lanzini</a:t>
            </a:r>
            <a:r>
              <a:rPr lang="en-US" sz="1400" dirty="0" smtClean="0"/>
              <a:t> </a:t>
            </a:r>
          </a:p>
          <a:p>
            <a:r>
              <a:rPr lang="en-US" sz="1400" i="1" dirty="0" err="1" smtClean="0"/>
              <a:t>Perimetrazione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delle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aree</a:t>
            </a:r>
            <a:r>
              <a:rPr lang="en-US" sz="1400" i="1" dirty="0" smtClean="0"/>
              <a:t> a </a:t>
            </a:r>
            <a:r>
              <a:rPr lang="en-US" sz="1400" i="1" dirty="0" err="1" smtClean="0"/>
              <a:t>rischio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frana</a:t>
            </a:r>
            <a:r>
              <a:rPr lang="en-US" sz="1400" dirty="0" smtClean="0"/>
              <a:t>, </a:t>
            </a:r>
            <a:r>
              <a:rPr lang="en-US" sz="1400" dirty="0" err="1" smtClean="0"/>
              <a:t>Regione</a:t>
            </a:r>
            <a:r>
              <a:rPr lang="en-US" sz="1400" dirty="0" smtClean="0"/>
              <a:t> Umbria </a:t>
            </a:r>
          </a:p>
          <a:p>
            <a:r>
              <a:rPr lang="en-US" sz="1400" dirty="0" smtClean="0"/>
              <a:t>Dispense del </a:t>
            </a:r>
            <a:r>
              <a:rPr lang="en-US" sz="1400" dirty="0" err="1" smtClean="0"/>
              <a:t>corso</a:t>
            </a:r>
            <a:r>
              <a:rPr lang="en-US" sz="1400" dirty="0" smtClean="0"/>
              <a:t> </a:t>
            </a:r>
            <a:r>
              <a:rPr lang="en-US" sz="1400" dirty="0" err="1" smtClean="0"/>
              <a:t>di</a:t>
            </a:r>
            <a:r>
              <a:rPr lang="en-US" sz="1400" dirty="0" smtClean="0"/>
              <a:t> </a:t>
            </a:r>
            <a:r>
              <a:rPr lang="en-US" sz="1400" i="1" dirty="0" err="1" smtClean="0"/>
              <a:t>Geologia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ambientale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e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dei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materiali</a:t>
            </a:r>
            <a:r>
              <a:rPr lang="en-US" sz="1400" dirty="0" smtClean="0"/>
              <a:t>, </a:t>
            </a:r>
            <a:r>
              <a:rPr lang="en-US" sz="1400" dirty="0" err="1" smtClean="0"/>
              <a:t>prof</a:t>
            </a:r>
            <a:r>
              <a:rPr lang="en-US" sz="1400" dirty="0" smtClean="0"/>
              <a:t>. Guido Giordano, A.A. 2007/2008 </a:t>
            </a:r>
            <a:endParaRPr lang="it-IT" sz="1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455146"/>
            <a:ext cx="82296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Geologia ambientale e dei materiali - A.A. 2007/2008 - Prof. Guido Giordano  (</a:t>
            </a:r>
            <a:fld id="{D75C80FC-F41A-9A43-8008-AAA89EB9B834}" type="slidenum">
              <a:rPr lang="it-IT" sz="1600" smtClean="0">
                <a:solidFill>
                  <a:schemeClr val="bg1">
                    <a:lumMod val="85000"/>
                  </a:schemeClr>
                </a:solidFill>
              </a:rPr>
              <a:pPr algn="ctr"/>
              <a:t>3</a:t>
            </a:fld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) </a:t>
            </a:r>
            <a:endParaRPr lang="it-IT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30314"/>
            <a:ext cx="754380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Università degli studi Roma Tre</a:t>
            </a:r>
          </a:p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Ingegneria per la protezione del territorio dai rischi naturali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 descr="logo%20u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77" y="76200"/>
            <a:ext cx="1441723" cy="783337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cxnSp>
        <p:nvCxnSpPr>
          <p:cNvPr id="20" name="Straight Connector 19"/>
          <p:cNvCxnSpPr/>
          <p:nvPr/>
        </p:nvCxnSpPr>
        <p:spPr>
          <a:xfrm>
            <a:off x="234677" y="944962"/>
            <a:ext cx="8452123" cy="1588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Diagram 17"/>
          <p:cNvGraphicFramePr/>
          <p:nvPr/>
        </p:nvGraphicFramePr>
        <p:xfrm>
          <a:off x="228600" y="1676400"/>
          <a:ext cx="8686800" cy="47244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34677" y="1062625"/>
            <a:ext cx="53279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IL RISCHIO GEOTECNICO:</a:t>
            </a:r>
          </a:p>
          <a:p>
            <a:endParaRPr lang="it-IT" sz="3000" b="1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455146"/>
            <a:ext cx="82296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Geologia ambientale e dei materiali - A.A. 2007/2008 - Prof. Guido Giordano  (</a:t>
            </a:r>
            <a:fld id="{D75C80FC-F41A-9A43-8008-AAA89EB9B834}" type="slidenum">
              <a:rPr lang="it-IT" sz="1600" smtClean="0">
                <a:solidFill>
                  <a:schemeClr val="bg1">
                    <a:lumMod val="85000"/>
                  </a:schemeClr>
                </a:solidFill>
              </a:rPr>
              <a:pPr algn="ctr"/>
              <a:t>4</a:t>
            </a:fld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) </a:t>
            </a:r>
            <a:endParaRPr lang="it-IT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30314"/>
            <a:ext cx="754380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Università degli studi Roma Tre</a:t>
            </a:r>
          </a:p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Ingegneria per la protezione del territorio dai rischi naturali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 descr="logo%20u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77" y="76200"/>
            <a:ext cx="1441723" cy="783337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cxnSp>
        <p:nvCxnSpPr>
          <p:cNvPr id="20" name="Straight Connector 19"/>
          <p:cNvCxnSpPr/>
          <p:nvPr/>
        </p:nvCxnSpPr>
        <p:spPr>
          <a:xfrm>
            <a:off x="234677" y="944962"/>
            <a:ext cx="8452123" cy="1588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4677" y="1062625"/>
            <a:ext cx="74615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LOCALIZZAZIONE ZONA CTR 374100</a:t>
            </a:r>
          </a:p>
          <a:p>
            <a:endParaRPr lang="it-IT" sz="3000" b="1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" name="Picture 9" descr="PosizioneCT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999" y="1752600"/>
            <a:ext cx="4999847" cy="46482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486400" y="1691934"/>
            <a:ext cx="3429001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Aree d’interesse:</a:t>
            </a:r>
          </a:p>
          <a:p>
            <a:endParaRPr lang="it-IT" dirty="0" smtClean="0"/>
          </a:p>
          <a:p>
            <a:pPr>
              <a:buFont typeface="Arial"/>
              <a:buChar char="•"/>
            </a:pPr>
            <a:r>
              <a:rPr lang="it-IT" dirty="0" smtClean="0"/>
              <a:t> </a:t>
            </a:r>
            <a:r>
              <a:rPr lang="it-IT" i="1" dirty="0" smtClean="0"/>
              <a:t>Est del Tevere</a:t>
            </a:r>
            <a:r>
              <a:rPr lang="it-IT" dirty="0" smtClean="0"/>
              <a:t>: S. Paolo, Marconi, Ostiense, </a:t>
            </a:r>
            <a:r>
              <a:rPr lang="it-IT" dirty="0" err="1" smtClean="0"/>
              <a:t>Garbatella</a:t>
            </a:r>
            <a:r>
              <a:rPr lang="it-IT" dirty="0" smtClean="0"/>
              <a:t>, Aventino, Testaccio, parte del centro storico (Colosseo, P.za Navona </a:t>
            </a:r>
            <a:r>
              <a:rPr lang="it-IT" dirty="0" err="1" smtClean="0"/>
              <a:t>…</a:t>
            </a:r>
            <a:r>
              <a:rPr lang="it-IT" dirty="0" smtClean="0"/>
              <a:t>)</a:t>
            </a:r>
          </a:p>
          <a:p>
            <a:endParaRPr lang="it-IT" dirty="0" smtClean="0"/>
          </a:p>
          <a:p>
            <a:pPr>
              <a:buFont typeface="Arial"/>
              <a:buChar char="•"/>
            </a:pPr>
            <a:r>
              <a:rPr lang="it-IT" i="1" dirty="0" smtClean="0"/>
              <a:t>Isola Tiberina</a:t>
            </a:r>
          </a:p>
          <a:p>
            <a:endParaRPr lang="it-IT" i="1" dirty="0" smtClean="0"/>
          </a:p>
          <a:p>
            <a:pPr>
              <a:buFont typeface="Arial"/>
              <a:buChar char="•"/>
            </a:pPr>
            <a:r>
              <a:rPr lang="it-IT" i="1" dirty="0" smtClean="0"/>
              <a:t>Ovest del Tevere</a:t>
            </a:r>
            <a:r>
              <a:rPr lang="it-IT" dirty="0" smtClean="0"/>
              <a:t>: </a:t>
            </a:r>
            <a:r>
              <a:rPr lang="it-IT" dirty="0" err="1" smtClean="0"/>
              <a:t>Corviale</a:t>
            </a:r>
            <a:r>
              <a:rPr lang="it-IT" dirty="0" smtClean="0"/>
              <a:t>, Casetta Mattei, </a:t>
            </a:r>
            <a:r>
              <a:rPr lang="it-IT" dirty="0" err="1" smtClean="0"/>
              <a:t>Gianicolense</a:t>
            </a:r>
            <a:r>
              <a:rPr lang="it-IT" dirty="0" smtClean="0"/>
              <a:t> , Trastevere, Valle Aurelia, Villa </a:t>
            </a:r>
            <a:r>
              <a:rPr lang="it-IT" dirty="0" err="1" smtClean="0"/>
              <a:t>Doria-Pamphilii</a:t>
            </a:r>
            <a:r>
              <a:rPr lang="it-IT" dirty="0" smtClean="0"/>
              <a:t>, Valle dei Casali</a:t>
            </a:r>
          </a:p>
          <a:p>
            <a:pPr>
              <a:buFont typeface="Arial"/>
              <a:buChar char="•"/>
            </a:pPr>
            <a:endParaRPr lang="it-IT" dirty="0" smtClean="0"/>
          </a:p>
          <a:p>
            <a:r>
              <a:rPr lang="it-IT" dirty="0" smtClean="0"/>
              <a:t>Municipi: I, </a:t>
            </a:r>
            <a:r>
              <a:rPr lang="it-IT" dirty="0" err="1" smtClean="0"/>
              <a:t>XI</a:t>
            </a:r>
            <a:r>
              <a:rPr lang="it-IT" dirty="0" smtClean="0"/>
              <a:t>, XV, XVI,  </a:t>
            </a:r>
            <a:r>
              <a:rPr lang="it-IT" dirty="0" err="1" smtClean="0"/>
              <a:t>XVIII</a:t>
            </a:r>
            <a:r>
              <a:rPr lang="it-IT" dirty="0" smtClean="0"/>
              <a:t>.</a:t>
            </a:r>
          </a:p>
          <a:p>
            <a:pPr marL="342900" indent="-342900">
              <a:buFont typeface="Arial"/>
              <a:buChar char="•"/>
            </a:pPr>
            <a:endParaRPr lang="it-IT" dirty="0"/>
          </a:p>
        </p:txBody>
      </p:sp>
      <p:pic>
        <p:nvPicPr>
          <p:cNvPr id="14" name="Picture 13" descr="geo37410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2040210"/>
            <a:ext cx="5029200" cy="4131990"/>
          </a:xfrm>
          <a:prstGeom prst="rect">
            <a:avLst/>
          </a:prstGeom>
        </p:spPr>
      </p:pic>
      <p:pic>
        <p:nvPicPr>
          <p:cNvPr id="15" name="Picture 14" descr="senza titolo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00" y="2040210"/>
            <a:ext cx="5105400" cy="404995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455146"/>
            <a:ext cx="82296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Geologia ambientale e dei materiali - A.A. 2007/2008 - Prof. Guido Giordano  (</a:t>
            </a:r>
            <a:fld id="{D75C80FC-F41A-9A43-8008-AAA89EB9B834}" type="slidenum">
              <a:rPr lang="it-IT" sz="1600" smtClean="0">
                <a:solidFill>
                  <a:schemeClr val="bg1">
                    <a:lumMod val="85000"/>
                  </a:schemeClr>
                </a:solidFill>
              </a:rPr>
              <a:pPr algn="ctr"/>
              <a:t>5</a:t>
            </a:fld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) </a:t>
            </a:r>
            <a:endParaRPr lang="it-IT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30314"/>
            <a:ext cx="754380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Università degli studi Roma Tre</a:t>
            </a:r>
          </a:p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Ingegneria per la protezione del territorio dai rischi naturali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 descr="logo%20u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77" y="76200"/>
            <a:ext cx="1441723" cy="783337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cxnSp>
        <p:nvCxnSpPr>
          <p:cNvPr id="20" name="Straight Connector 19"/>
          <p:cNvCxnSpPr/>
          <p:nvPr/>
        </p:nvCxnSpPr>
        <p:spPr>
          <a:xfrm>
            <a:off x="234677" y="944962"/>
            <a:ext cx="8452123" cy="1588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4677" y="1062625"/>
            <a:ext cx="74615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VALUTAZIONE PERICOLOSITA’ - CEDIMENTI</a:t>
            </a:r>
          </a:p>
          <a:p>
            <a:endParaRPr lang="it-IT" sz="3000" b="1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4677" y="1616623"/>
            <a:ext cx="822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Valutazione delle caratteristiche geotecniche dei terreni</a:t>
            </a:r>
          </a:p>
          <a:p>
            <a:pPr>
              <a:buFont typeface="Arial"/>
              <a:buChar char="•"/>
            </a:pPr>
            <a:endParaRPr lang="it-IT" dirty="0"/>
          </a:p>
        </p:txBody>
      </p:sp>
      <p:sp>
        <p:nvSpPr>
          <p:cNvPr id="12" name="TextBox 11"/>
          <p:cNvSpPr txBox="1"/>
          <p:nvPr/>
        </p:nvSpPr>
        <p:spPr>
          <a:xfrm>
            <a:off x="234677" y="1985955"/>
            <a:ext cx="8452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smtClean="0"/>
              <a:t>Analisi preliminare: classificazione qualitativa in base a indicazioni PRG:</a:t>
            </a:r>
            <a:endParaRPr lang="it-IT" i="1" dirty="0"/>
          </a:p>
        </p:txBody>
      </p:sp>
      <p:pic>
        <p:nvPicPr>
          <p:cNvPr id="16" name="Picture 15" descr="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2438400"/>
            <a:ext cx="4718323" cy="37746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legenda geomorfologi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7400" y="2630844"/>
            <a:ext cx="1296751" cy="3388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7801" y="4495800"/>
            <a:ext cx="3657599" cy="1193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5257801" y="2438400"/>
            <a:ext cx="3657599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it-IT" dirty="0" smtClean="0"/>
              <a:t> Sovrapposizione carte </a:t>
            </a:r>
            <a:r>
              <a:rPr lang="it-IT" dirty="0" err="1" smtClean="0"/>
              <a:t>geolitologiche</a:t>
            </a:r>
            <a:r>
              <a:rPr lang="it-IT" dirty="0" smtClean="0"/>
              <a:t> dei </a:t>
            </a:r>
            <a:r>
              <a:rPr lang="it-IT" dirty="0" err="1" smtClean="0"/>
              <a:t>4</a:t>
            </a:r>
            <a:r>
              <a:rPr lang="it-IT" dirty="0" smtClean="0"/>
              <a:t> municipi</a:t>
            </a:r>
          </a:p>
          <a:p>
            <a:pPr>
              <a:buFont typeface="Arial"/>
              <a:buChar char="•"/>
            </a:pPr>
            <a:r>
              <a:rPr lang="it-IT" dirty="0" smtClean="0"/>
              <a:t> Identificazione area d’interesse</a:t>
            </a:r>
          </a:p>
          <a:p>
            <a:pPr>
              <a:buFont typeface="Arial"/>
              <a:buChar char="•"/>
            </a:pPr>
            <a:r>
              <a:rPr lang="it-IT" dirty="0" smtClean="0"/>
              <a:t> Trasferimento informazioni carta PRG su carta geologica di </a:t>
            </a:r>
            <a:r>
              <a:rPr lang="it-IT" dirty="0" err="1" smtClean="0"/>
              <a:t>Funiciello</a:t>
            </a:r>
            <a:r>
              <a:rPr lang="it-IT" dirty="0" smtClean="0"/>
              <a:t> &amp; Giordano</a:t>
            </a:r>
            <a:endParaRPr lang="it-IT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455146"/>
            <a:ext cx="82296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Geologia ambientale e dei materiali - A.A. 2007/2008 - Prof. Guido Giordano  (</a:t>
            </a:r>
            <a:fld id="{D75C80FC-F41A-9A43-8008-AAA89EB9B834}" type="slidenum">
              <a:rPr lang="it-IT" sz="1600" smtClean="0">
                <a:solidFill>
                  <a:schemeClr val="bg1">
                    <a:lumMod val="85000"/>
                  </a:schemeClr>
                </a:solidFill>
              </a:rPr>
              <a:pPr algn="ctr"/>
              <a:t>6</a:t>
            </a:fld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) </a:t>
            </a:r>
            <a:endParaRPr lang="it-IT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30314"/>
            <a:ext cx="754380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Università degli studi Roma Tre</a:t>
            </a:r>
          </a:p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Ingegneria per la protezione del territorio dai rischi naturali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 descr="logo%20u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77" y="76200"/>
            <a:ext cx="1441723" cy="783337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cxnSp>
        <p:nvCxnSpPr>
          <p:cNvPr id="20" name="Straight Connector 19"/>
          <p:cNvCxnSpPr/>
          <p:nvPr/>
        </p:nvCxnSpPr>
        <p:spPr>
          <a:xfrm>
            <a:off x="234677" y="944962"/>
            <a:ext cx="8452123" cy="1588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4677" y="1062625"/>
            <a:ext cx="74615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VALUTAZIONE PERICOLOSITA’ - CEDIMENTI</a:t>
            </a:r>
          </a:p>
          <a:p>
            <a:endParaRPr lang="it-IT" sz="3000" b="1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4677" y="1616623"/>
            <a:ext cx="822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Valutazione delle caratteristiche geotecniche dei terreni</a:t>
            </a:r>
          </a:p>
          <a:p>
            <a:pPr>
              <a:buFont typeface="Arial"/>
              <a:buChar char="•"/>
            </a:pPr>
            <a:endParaRPr lang="it-IT" dirty="0"/>
          </a:p>
        </p:txBody>
      </p:sp>
      <p:sp>
        <p:nvSpPr>
          <p:cNvPr id="12" name="TextBox 11"/>
          <p:cNvSpPr txBox="1"/>
          <p:nvPr/>
        </p:nvSpPr>
        <p:spPr>
          <a:xfrm>
            <a:off x="234677" y="1985955"/>
            <a:ext cx="8452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smtClean="0"/>
              <a:t>Classificazione di dettaglio:</a:t>
            </a:r>
            <a:endParaRPr lang="it-IT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5257801" y="2438400"/>
            <a:ext cx="36575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it-IT" dirty="0" smtClean="0"/>
              <a:t> Classificazione secondo PRG</a:t>
            </a:r>
          </a:p>
          <a:p>
            <a:pPr>
              <a:buFont typeface="Arial"/>
              <a:buChar char="•"/>
            </a:pPr>
            <a:r>
              <a:rPr lang="it-IT" dirty="0" smtClean="0"/>
              <a:t> Classificazione secondo carta geologica </a:t>
            </a:r>
            <a:r>
              <a:rPr lang="it-IT" dirty="0" err="1" smtClean="0"/>
              <a:t>Funiciello</a:t>
            </a:r>
            <a:r>
              <a:rPr lang="it-IT" dirty="0" smtClean="0"/>
              <a:t> &amp; Giordano</a:t>
            </a:r>
          </a:p>
          <a:p>
            <a:pPr>
              <a:buFont typeface="Arial"/>
              <a:buChar char="•"/>
            </a:pPr>
            <a:r>
              <a:rPr lang="it-IT" dirty="0" smtClean="0"/>
              <a:t> Classificazione secondo carta </a:t>
            </a:r>
            <a:r>
              <a:rPr lang="it-IT" dirty="0" err="1" smtClean="0"/>
              <a:t>Ventriglia</a:t>
            </a:r>
            <a:r>
              <a:rPr lang="it-IT" dirty="0" smtClean="0"/>
              <a:t> del 2002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181" y="2392664"/>
            <a:ext cx="4707714" cy="3931936"/>
          </a:xfrm>
          <a:prstGeom prst="rect">
            <a:avLst/>
          </a:prstGeom>
        </p:spPr>
      </p:pic>
      <p:sp>
        <p:nvSpPr>
          <p:cNvPr id="14" name="Down Arrow 13"/>
          <p:cNvSpPr/>
          <p:nvPr/>
        </p:nvSpPr>
        <p:spPr>
          <a:xfrm>
            <a:off x="6705600" y="4191000"/>
            <a:ext cx="381000" cy="609600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TextBox 14"/>
          <p:cNvSpPr txBox="1"/>
          <p:nvPr/>
        </p:nvSpPr>
        <p:spPr>
          <a:xfrm>
            <a:off x="5181600" y="5020270"/>
            <a:ext cx="3428999" cy="923330"/>
          </a:xfrm>
          <a:prstGeom prst="rect">
            <a:avLst/>
          </a:prstGeom>
          <a:noFill/>
          <a:ln>
            <a:solidFill>
              <a:schemeClr val="accent6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Confronto e sintesi delle fonti e redazione della carta di pericolosità per i cedimenti</a:t>
            </a:r>
            <a:endParaRPr lang="it-IT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9" grpId="0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455146"/>
            <a:ext cx="82296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Geologia ambientale e dei materiali - A.A. 2007/2008 - Prof. Guido Giordano  (</a:t>
            </a:r>
            <a:fld id="{D75C80FC-F41A-9A43-8008-AAA89EB9B834}" type="slidenum">
              <a:rPr lang="it-IT" sz="1600" smtClean="0">
                <a:solidFill>
                  <a:schemeClr val="bg1">
                    <a:lumMod val="85000"/>
                  </a:schemeClr>
                </a:solidFill>
              </a:rPr>
              <a:pPr algn="ctr"/>
              <a:t>7</a:t>
            </a:fld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) </a:t>
            </a:r>
            <a:endParaRPr lang="it-IT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30314"/>
            <a:ext cx="754380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Università degli studi Roma Tre</a:t>
            </a:r>
          </a:p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Ingegneria per la protezione del territorio dai rischi naturali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 descr="logo%20u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77" y="76200"/>
            <a:ext cx="1441723" cy="783337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cxnSp>
        <p:nvCxnSpPr>
          <p:cNvPr id="20" name="Straight Connector 19"/>
          <p:cNvCxnSpPr/>
          <p:nvPr/>
        </p:nvCxnSpPr>
        <p:spPr>
          <a:xfrm>
            <a:off x="234677" y="944962"/>
            <a:ext cx="8452123" cy="1588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4677" y="1062625"/>
            <a:ext cx="74615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VALUTAZIONE PERICOLOSITA’ - CEDIMENTI</a:t>
            </a:r>
          </a:p>
          <a:p>
            <a:endParaRPr lang="it-IT" sz="3000" b="1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4677" y="1616623"/>
            <a:ext cx="822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Carta di pericolosità per cedimenti:</a:t>
            </a:r>
          </a:p>
          <a:p>
            <a:pPr>
              <a:buFont typeface="Arial"/>
              <a:buChar char="•"/>
            </a:pPr>
            <a:endParaRPr lang="it-IT" dirty="0"/>
          </a:p>
        </p:txBody>
      </p:sp>
      <p:pic>
        <p:nvPicPr>
          <p:cNvPr id="16" name="Picture 15" descr="geo3741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1" y="2057400"/>
            <a:ext cx="5257800" cy="4319808"/>
          </a:xfrm>
          <a:prstGeom prst="rect">
            <a:avLst/>
          </a:prstGeom>
        </p:spPr>
      </p:pic>
      <p:pic>
        <p:nvPicPr>
          <p:cNvPr id="17" name="Picture 16" descr="4.jpg"/>
          <p:cNvPicPr>
            <a:picLocks noChangeAspect="1"/>
          </p:cNvPicPr>
          <p:nvPr/>
        </p:nvPicPr>
        <p:blipFill>
          <a:blip r:embed="rId5">
            <a:alphaModFix amt="40000"/>
            <a:lum bright="-1000"/>
          </a:blip>
          <a:stretch>
            <a:fillRect/>
          </a:stretch>
        </p:blipFill>
        <p:spPr>
          <a:xfrm>
            <a:off x="344904" y="2106864"/>
            <a:ext cx="5217697" cy="4174158"/>
          </a:xfrm>
          <a:prstGeom prst="rect">
            <a:avLst/>
          </a:prstGeom>
        </p:spPr>
      </p:pic>
      <p:cxnSp>
        <p:nvCxnSpPr>
          <p:cNvPr id="21" name="Straight Arrow Connector 20"/>
          <p:cNvCxnSpPr/>
          <p:nvPr/>
        </p:nvCxnSpPr>
        <p:spPr>
          <a:xfrm rot="10800000">
            <a:off x="4724400" y="2667000"/>
            <a:ext cx="1295400" cy="117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019800" y="2057400"/>
            <a:ext cx="266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Centro storico:</a:t>
            </a:r>
          </a:p>
          <a:p>
            <a:r>
              <a:rPr lang="it-IT" dirty="0" smtClean="0"/>
              <a:t>Pericolosità C1 a causa del completo sviluppo dei cedimenti</a:t>
            </a:r>
            <a:endParaRPr lang="it-IT" dirty="0"/>
          </a:p>
        </p:txBody>
      </p:sp>
      <p:cxnSp>
        <p:nvCxnSpPr>
          <p:cNvPr id="24" name="Straight Arrow Connector 23"/>
          <p:cNvCxnSpPr/>
          <p:nvPr/>
        </p:nvCxnSpPr>
        <p:spPr>
          <a:xfrm rot="10800000" flipV="1">
            <a:off x="4724400" y="5533178"/>
            <a:ext cx="1295400" cy="36364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019800" y="4800600"/>
            <a:ext cx="2667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Zona S. Paolo:</a:t>
            </a:r>
          </a:p>
          <a:p>
            <a:r>
              <a:rPr lang="it-IT" dirty="0" smtClean="0"/>
              <a:t>Evidenze della pericolosità: Vasca Navale e Viale Giustiniano Imperatore</a:t>
            </a:r>
            <a:endParaRPr lang="it-IT" dirty="0"/>
          </a:p>
        </p:txBody>
      </p:sp>
      <p:cxnSp>
        <p:nvCxnSpPr>
          <p:cNvPr id="28" name="Straight Arrow Connector 27"/>
          <p:cNvCxnSpPr/>
          <p:nvPr/>
        </p:nvCxnSpPr>
        <p:spPr>
          <a:xfrm rot="10800000" flipV="1">
            <a:off x="3429001" y="5533179"/>
            <a:ext cx="2590799" cy="18182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3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455146"/>
            <a:ext cx="82296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Geologia ambientale e dei materiali - A.A. 2007/2008 - Prof. Guido Giordano  (</a:t>
            </a:r>
            <a:fld id="{D75C80FC-F41A-9A43-8008-AAA89EB9B834}" type="slidenum">
              <a:rPr lang="it-IT" sz="1600" smtClean="0">
                <a:solidFill>
                  <a:schemeClr val="bg1">
                    <a:lumMod val="85000"/>
                  </a:schemeClr>
                </a:solidFill>
              </a:rPr>
              <a:pPr algn="ctr"/>
              <a:t>8</a:t>
            </a:fld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) </a:t>
            </a:r>
            <a:endParaRPr lang="it-IT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30314"/>
            <a:ext cx="754380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Università degli studi Roma Tre</a:t>
            </a:r>
          </a:p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Ingegneria per la protezione del territorio dai rischi naturali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 descr="logo%20u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77" y="76200"/>
            <a:ext cx="1441723" cy="783337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cxnSp>
        <p:nvCxnSpPr>
          <p:cNvPr id="20" name="Straight Connector 19"/>
          <p:cNvCxnSpPr/>
          <p:nvPr/>
        </p:nvCxnSpPr>
        <p:spPr>
          <a:xfrm>
            <a:off x="234677" y="944962"/>
            <a:ext cx="8452123" cy="1588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4677" y="1062625"/>
            <a:ext cx="74615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VALUTAZIONE PERICOLOSITA’ - FRANE</a:t>
            </a:r>
          </a:p>
          <a:p>
            <a:endParaRPr lang="it-IT" sz="3000" b="1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4677" y="1616623"/>
            <a:ext cx="8229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Valutazione delle caratteristiche geomorfologiche dei terreni</a:t>
            </a:r>
          </a:p>
          <a:p>
            <a:pPr>
              <a:buFont typeface="Arial"/>
              <a:buChar char="•"/>
            </a:pPr>
            <a:endParaRPr lang="it-IT" dirty="0"/>
          </a:p>
        </p:txBody>
      </p:sp>
      <p:sp>
        <p:nvSpPr>
          <p:cNvPr id="12" name="TextBox 11"/>
          <p:cNvSpPr txBox="1"/>
          <p:nvPr/>
        </p:nvSpPr>
        <p:spPr>
          <a:xfrm>
            <a:off x="234677" y="1985955"/>
            <a:ext cx="8452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smtClean="0"/>
              <a:t>Analisi preliminare: classificazione qualitativa in base a indicazioni PRG:</a:t>
            </a:r>
            <a:endParaRPr lang="it-IT" i="1" dirty="0"/>
          </a:p>
        </p:txBody>
      </p:sp>
      <p:pic>
        <p:nvPicPr>
          <p:cNvPr id="16" name="Picture 15" descr="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2757876"/>
            <a:ext cx="4718323" cy="3135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legenda geomorfologi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7400" y="3163382"/>
            <a:ext cx="1296751" cy="2323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5257801" y="2438400"/>
            <a:ext cx="3657599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it-IT" dirty="0" smtClean="0"/>
              <a:t> Sovrapposizione carte geomorfologiche dei </a:t>
            </a:r>
            <a:r>
              <a:rPr lang="it-IT" dirty="0" err="1" smtClean="0"/>
              <a:t>4</a:t>
            </a:r>
            <a:r>
              <a:rPr lang="it-IT" dirty="0" smtClean="0"/>
              <a:t> municipi</a:t>
            </a:r>
          </a:p>
          <a:p>
            <a:pPr>
              <a:buFont typeface="Arial"/>
              <a:buChar char="•"/>
            </a:pPr>
            <a:r>
              <a:rPr lang="it-IT" dirty="0" smtClean="0"/>
              <a:t> Identificazione area d’interesse</a:t>
            </a:r>
          </a:p>
          <a:p>
            <a:pPr>
              <a:buFont typeface="Arial"/>
              <a:buChar char="•"/>
            </a:pPr>
            <a:r>
              <a:rPr lang="it-IT" dirty="0" smtClean="0"/>
              <a:t> Trasferimento informazioni carta PRG su carta geologica di </a:t>
            </a:r>
            <a:r>
              <a:rPr lang="it-IT" dirty="0" err="1" smtClean="0"/>
              <a:t>Funiciello</a:t>
            </a:r>
            <a:r>
              <a:rPr lang="it-IT" dirty="0" smtClean="0"/>
              <a:t> &amp; Giordano</a:t>
            </a:r>
            <a:endParaRPr lang="it-IT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4000" y="4419600"/>
            <a:ext cx="3581400" cy="11792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455146"/>
            <a:ext cx="82296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Geologia ambientale e dei materiali - A.A. 2007/2008 - Prof. Guido Giordano  (</a:t>
            </a:r>
            <a:fld id="{D75C80FC-F41A-9A43-8008-AAA89EB9B834}" type="slidenum">
              <a:rPr lang="it-IT" sz="1600" smtClean="0">
                <a:solidFill>
                  <a:schemeClr val="bg1">
                    <a:lumMod val="85000"/>
                  </a:schemeClr>
                </a:solidFill>
              </a:rPr>
              <a:pPr algn="ctr"/>
              <a:t>9</a:t>
            </a:fld>
            <a:r>
              <a:rPr lang="it-IT" sz="1600" dirty="0" smtClean="0">
                <a:solidFill>
                  <a:schemeClr val="bg1">
                    <a:lumMod val="85000"/>
                  </a:schemeClr>
                </a:solidFill>
              </a:rPr>
              <a:t>) </a:t>
            </a:r>
            <a:endParaRPr lang="it-IT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30314"/>
            <a:ext cx="754380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Università degli studi Roma Tre</a:t>
            </a:r>
          </a:p>
          <a:p>
            <a:pPr algn="ct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</a:effectLst>
              </a:rPr>
              <a:t>Ingegneria per la protezione del territorio dai rischi naturali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 descr="logo%20un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77" y="76200"/>
            <a:ext cx="1441723" cy="783337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cxnSp>
        <p:nvCxnSpPr>
          <p:cNvPr id="20" name="Straight Connector 19"/>
          <p:cNvCxnSpPr/>
          <p:nvPr/>
        </p:nvCxnSpPr>
        <p:spPr>
          <a:xfrm>
            <a:off x="234677" y="944962"/>
            <a:ext cx="8452123" cy="1588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2">
                    <a:lumMod val="75000"/>
                  </a:schemeClr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4677" y="1062625"/>
            <a:ext cx="74615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VALUTAZIONE PERICOLOSITA’ - FRANE</a:t>
            </a:r>
          </a:p>
          <a:p>
            <a:endParaRPr lang="it-IT" sz="3000" b="1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4677" y="1616623"/>
            <a:ext cx="8229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Carta di pericolosità per frane:</a:t>
            </a:r>
          </a:p>
          <a:p>
            <a:pPr>
              <a:buFont typeface="Arial"/>
              <a:buChar char="•"/>
            </a:pPr>
            <a:endParaRPr lang="it-IT" dirty="0"/>
          </a:p>
        </p:txBody>
      </p:sp>
      <p:pic>
        <p:nvPicPr>
          <p:cNvPr id="16" name="Picture 15" descr="geo3741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1" y="2057400"/>
            <a:ext cx="5257800" cy="4319808"/>
          </a:xfrm>
          <a:prstGeom prst="rect">
            <a:avLst/>
          </a:prstGeom>
        </p:spPr>
      </p:pic>
      <p:pic>
        <p:nvPicPr>
          <p:cNvPr id="17" name="Picture 16" descr="4.jpg"/>
          <p:cNvPicPr>
            <a:picLocks noChangeAspect="1"/>
          </p:cNvPicPr>
          <p:nvPr/>
        </p:nvPicPr>
        <p:blipFill>
          <a:blip r:embed="rId5">
            <a:alphaModFix amt="40000"/>
            <a:lum bright="-5000"/>
          </a:blip>
          <a:stretch>
            <a:fillRect/>
          </a:stretch>
        </p:blipFill>
        <p:spPr>
          <a:xfrm>
            <a:off x="247650" y="2099376"/>
            <a:ext cx="5314950" cy="425196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019800" y="3276600"/>
            <a:ext cx="2667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Zona </a:t>
            </a:r>
            <a:r>
              <a:rPr lang="it-IT" b="1" dirty="0" err="1" smtClean="0"/>
              <a:t>Monteverde</a:t>
            </a:r>
            <a:r>
              <a:rPr lang="it-IT" b="1" dirty="0" smtClean="0"/>
              <a:t> vecchio:</a:t>
            </a:r>
          </a:p>
          <a:p>
            <a:r>
              <a:rPr lang="it-IT" dirty="0" smtClean="0"/>
              <a:t>Evidenze della pericolosità: Via </a:t>
            </a:r>
            <a:r>
              <a:rPr lang="it-IT" dirty="0" err="1" smtClean="0"/>
              <a:t>Saffi</a:t>
            </a:r>
            <a:r>
              <a:rPr lang="it-IT" dirty="0" smtClean="0"/>
              <a:t> e Villa </a:t>
            </a:r>
            <a:r>
              <a:rPr lang="it-IT" dirty="0" err="1" smtClean="0"/>
              <a:t>Sciarra</a:t>
            </a:r>
            <a:endParaRPr lang="it-IT" dirty="0"/>
          </a:p>
        </p:txBody>
      </p:sp>
      <p:cxnSp>
        <p:nvCxnSpPr>
          <p:cNvPr id="28" name="Straight Arrow Connector 27"/>
          <p:cNvCxnSpPr/>
          <p:nvPr/>
        </p:nvCxnSpPr>
        <p:spPr>
          <a:xfrm rot="10800000">
            <a:off x="3581397" y="3579811"/>
            <a:ext cx="2362203" cy="1539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1017</TotalTime>
  <Words>1891</Words>
  <Application>Microsoft Macintosh PowerPoint</Application>
  <PresentationFormat>On-screen Show (4:3)</PresentationFormat>
  <Paragraphs>241</Paragraphs>
  <Slides>21</Slides>
  <Notes>21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MAPPA DI  RISCHIO GEOTECNICO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>Università Roma3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MAPPA DI RISCHIO GEOTECNICO</dc:title>
  <dc:creator>MM MM</dc:creator>
  <cp:lastModifiedBy>MM MM</cp:lastModifiedBy>
  <cp:revision>108</cp:revision>
  <dcterms:created xsi:type="dcterms:W3CDTF">2008-02-21T06:54:08Z</dcterms:created>
  <dcterms:modified xsi:type="dcterms:W3CDTF">2008-02-21T07:37:13Z</dcterms:modified>
</cp:coreProperties>
</file>